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70" r:id="rId4"/>
    <p:sldId id="258" r:id="rId5"/>
    <p:sldId id="269" r:id="rId6"/>
    <p:sldId id="268" r:id="rId7"/>
    <p:sldId id="259" r:id="rId8"/>
    <p:sldId id="260" r:id="rId9"/>
    <p:sldId id="261" r:id="rId10"/>
    <p:sldId id="262" r:id="rId11"/>
    <p:sldId id="263" r:id="rId12"/>
    <p:sldId id="264" r:id="rId13"/>
    <p:sldId id="267" r:id="rId14"/>
  </p:sldIdLst>
  <p:sldSz cx="14630400" cy="8229600"/>
  <p:notesSz cx="8229600" cy="14630400"/>
  <p:embeddedFontLst>
    <p:embeddedFont>
      <p:font typeface="Funnel Sans" panose="020B0604020202020204" charset="0"/>
      <p:regular r:id="rId16"/>
    </p:embeddedFont>
    <p:embeddedFont>
      <p:font typeface="Liter" panose="020B0604020202020204" charset="0"/>
      <p:regular r:id="rId17"/>
    </p:embeddedFont>
    <p:embeddedFont>
      <p:font typeface="Mona Sans Semi Bold" panose="020B0604020202020204" charset="0"/>
      <p:regular r:id="rId18"/>
    </p:embeddedFont>
    <p:embeddedFont>
      <p:font typeface="Quattrocento Sans" panose="020B0502050000020003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56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79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CompVis: Image Compression Comparison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Exploring and comparing various image compression algorithms to understand their impact on file size, visual quality, and objective metrics.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8F8F8F"/>
              </a:solidFill>
              <a:latin typeface="Funnel Sans" pitchFamily="34" charset="0"/>
            </a:endParaRPr>
          </a:p>
          <a:p>
            <a:pPr algn="ctr">
              <a:lnSpc>
                <a:spcPts val="2850"/>
              </a:lnSpc>
            </a:pP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By</a:t>
            </a:r>
            <a:br>
              <a:rPr lang="ar-SY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Rahaf Ibrahim</a:t>
            </a:r>
            <a:br>
              <a:rPr lang="en-US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Under supervision of</a:t>
            </a:r>
            <a:br>
              <a:rPr lang="en-US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   Dr. Majdi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Msallam</a:t>
            </a:r>
            <a:endParaRPr lang="en-US" sz="17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41809" y="537210"/>
            <a:ext cx="3904059" cy="487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1141809" y="1513046"/>
            <a:ext cx="5678329" cy="487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Detailed Compression Results</a:t>
            </a:r>
            <a:endParaRPr lang="en-US" sz="3050" dirty="0"/>
          </a:p>
        </p:txBody>
      </p:sp>
      <p:sp>
        <p:nvSpPr>
          <p:cNvPr id="4" name="Text 2"/>
          <p:cNvSpPr/>
          <p:nvPr/>
        </p:nvSpPr>
        <p:spPr>
          <a:xfrm>
            <a:off x="1141809" y="2196108"/>
            <a:ext cx="5935266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For each codec, the application provides a concise summary of its performance.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1141809" y="3016091"/>
            <a:ext cx="2639258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Key Metrics Displayed: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1141809" y="3516154"/>
            <a:ext cx="5935266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Size (KB):</a:t>
            </a: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The final file size after compression.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1141809" y="3896797"/>
            <a:ext cx="5935266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BPP:</a:t>
            </a: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Bits per pixel, indicating data density.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1141809" y="4277439"/>
            <a:ext cx="5935266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PSNR (dB):</a:t>
            </a: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Objective quality score, higher is better.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1141809" y="4658082"/>
            <a:ext cx="5935266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SSIM:</a:t>
            </a: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Perceptual quality score, closer to 1.0 is better.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1141809" y="5146119"/>
            <a:ext cx="5935266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Users can also download each compressed image for further analysis or use.</a:t>
            </a:r>
            <a:endParaRPr lang="en-US" sz="15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945" y="1537454"/>
            <a:ext cx="5935266" cy="593526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54016"/>
            <a:ext cx="918412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50"/>
              </a:lnSpc>
            </a:pPr>
            <a:r>
              <a:rPr lang="en-US" sz="35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Visualizing Differences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239" y="4687639"/>
            <a:ext cx="11837328" cy="223355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88561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160486" y="2751191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When enabled, a difference image highlights the pixels that changed during compression, offering a clear visual of information loss or alteration.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9521" y="54415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600848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793790" y="2198251"/>
            <a:ext cx="6244709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Rate-Distortion Plot Analysis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355901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Rate-Distortion (RD) plot graphically illustrates the trade-off between compression rate (BPP) and image quality (PSNR).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226588"/>
            <a:ext cx="6244709" cy="468344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9108" y="1353263"/>
            <a:ext cx="7718584" cy="1018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Future </a:t>
            </a:r>
            <a:r>
              <a:rPr lang="en-US" sz="3200" dirty="0" err="1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Improvments</a:t>
            </a:r>
            <a:endParaRPr lang="en-US" sz="3200" dirty="0"/>
          </a:p>
        </p:txBody>
      </p:sp>
      <p:sp>
        <p:nvSpPr>
          <p:cNvPr id="5" name="Shape 2"/>
          <p:cNvSpPr/>
          <p:nvPr/>
        </p:nvSpPr>
        <p:spPr>
          <a:xfrm>
            <a:off x="6199108" y="2764750"/>
            <a:ext cx="814507" cy="1498997"/>
          </a:xfrm>
          <a:prstGeom prst="roundRect">
            <a:avLst>
              <a:gd name="adj" fmla="val 360017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3664" y="3361492"/>
            <a:ext cx="305395" cy="30539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217212" y="2968347"/>
            <a:ext cx="2545437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GB" sz="2000" b="1" dirty="0">
                <a:solidFill>
                  <a:schemeClr val="bg1"/>
                </a:solidFill>
              </a:rPr>
              <a:t>Integration of AI-Based Image Compression</a:t>
            </a:r>
          </a:p>
        </p:txBody>
      </p:sp>
      <p:sp>
        <p:nvSpPr>
          <p:cNvPr id="8" name="Text 4"/>
          <p:cNvSpPr/>
          <p:nvPr/>
        </p:nvSpPr>
        <p:spPr>
          <a:xfrm>
            <a:off x="7217212" y="3408640"/>
            <a:ext cx="6700480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GB" sz="1600" dirty="0">
                <a:solidFill>
                  <a:schemeClr val="bg1"/>
                </a:solidFill>
              </a:rPr>
              <a:t>A major future enhancement is the integration of </a:t>
            </a:r>
            <a:r>
              <a:rPr lang="en-GB" sz="1600" b="1" dirty="0">
                <a:solidFill>
                  <a:schemeClr val="bg1"/>
                </a:solidFill>
              </a:rPr>
              <a:t>learned image compression techniques</a:t>
            </a:r>
            <a:r>
              <a:rPr lang="en-GB" sz="1600" dirty="0">
                <a:solidFill>
                  <a:schemeClr val="bg1"/>
                </a:solidFill>
              </a:rPr>
              <a:t> based on deep neural networks</a:t>
            </a:r>
          </a:p>
        </p:txBody>
      </p:sp>
      <p:sp>
        <p:nvSpPr>
          <p:cNvPr id="9" name="Shape 5"/>
          <p:cNvSpPr/>
          <p:nvPr/>
        </p:nvSpPr>
        <p:spPr>
          <a:xfrm>
            <a:off x="6199108" y="4467344"/>
            <a:ext cx="814507" cy="1498997"/>
          </a:xfrm>
          <a:prstGeom prst="roundRect">
            <a:avLst>
              <a:gd name="adj" fmla="val 360017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3664" y="5064085"/>
            <a:ext cx="305395" cy="30539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217212" y="4670941"/>
            <a:ext cx="2588657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GB" sz="2000" b="1" dirty="0">
                <a:solidFill>
                  <a:schemeClr val="bg1"/>
                </a:solidFill>
              </a:rPr>
              <a:t>Use of Advanced Perceptual Quality Metrics</a:t>
            </a:r>
          </a:p>
        </p:txBody>
      </p:sp>
      <p:sp>
        <p:nvSpPr>
          <p:cNvPr id="12" name="Text 7"/>
          <p:cNvSpPr/>
          <p:nvPr/>
        </p:nvSpPr>
        <p:spPr>
          <a:xfrm>
            <a:off x="7217212" y="5111234"/>
            <a:ext cx="6700480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GB" sz="1600" dirty="0">
                <a:solidFill>
                  <a:schemeClr val="bg1"/>
                </a:solidFill>
              </a:rPr>
              <a:t>Future versions of the system can include </a:t>
            </a:r>
            <a:r>
              <a:rPr lang="en-GB" sz="1600" b="1" dirty="0">
                <a:solidFill>
                  <a:schemeClr val="bg1"/>
                </a:solidFill>
              </a:rPr>
              <a:t>advanced perceptual metrics</a:t>
            </a:r>
            <a:r>
              <a:rPr lang="en-GB" sz="1600" dirty="0">
                <a:solidFill>
                  <a:schemeClr val="bg1"/>
                </a:solidFill>
              </a:rPr>
              <a:t> such as </a:t>
            </a:r>
            <a:r>
              <a:rPr lang="en-GB" sz="1600" b="1" dirty="0">
                <a:solidFill>
                  <a:schemeClr val="bg1"/>
                </a:solidFill>
              </a:rPr>
              <a:t>MS-SSIM</a:t>
            </a:r>
            <a:r>
              <a:rPr lang="en-GB" sz="1600" dirty="0">
                <a:solidFill>
                  <a:schemeClr val="bg1"/>
                </a:solidFill>
              </a:rPr>
              <a:t>, </a:t>
            </a:r>
            <a:r>
              <a:rPr lang="en-GB" sz="1600" b="1" dirty="0">
                <a:solidFill>
                  <a:schemeClr val="bg1"/>
                </a:solidFill>
              </a:rPr>
              <a:t>LPIPS</a:t>
            </a:r>
            <a:r>
              <a:rPr lang="en-GB" sz="1600" dirty="0">
                <a:solidFill>
                  <a:schemeClr val="bg1"/>
                </a:solidFill>
              </a:rPr>
              <a:t>, and </a:t>
            </a:r>
            <a:r>
              <a:rPr lang="en-GB" sz="1600" b="1" dirty="0">
                <a:solidFill>
                  <a:schemeClr val="bg1"/>
                </a:solidFill>
              </a:rPr>
              <a:t>VIF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3" name="Shape 8"/>
          <p:cNvSpPr/>
          <p:nvPr/>
        </p:nvSpPr>
        <p:spPr>
          <a:xfrm>
            <a:off x="6199108" y="6169938"/>
            <a:ext cx="814507" cy="1498997"/>
          </a:xfrm>
          <a:prstGeom prst="roundRect">
            <a:avLst>
              <a:gd name="adj" fmla="val 360017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53664" y="6766679"/>
            <a:ext cx="305395" cy="30539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217212" y="6373535"/>
            <a:ext cx="2779038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GB" sz="2000" b="1" dirty="0">
                <a:solidFill>
                  <a:schemeClr val="bg1"/>
                </a:solidFill>
              </a:rPr>
              <a:t>Optimization and Metric-Driven Analysis</a:t>
            </a:r>
          </a:p>
        </p:txBody>
      </p:sp>
      <p:sp>
        <p:nvSpPr>
          <p:cNvPr id="16" name="Text 10"/>
          <p:cNvSpPr/>
          <p:nvPr/>
        </p:nvSpPr>
        <p:spPr>
          <a:xfrm>
            <a:off x="7217212" y="6813828"/>
            <a:ext cx="6700480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GB" sz="1600" dirty="0">
                <a:solidFill>
                  <a:schemeClr val="bg1"/>
                </a:solidFill>
              </a:rPr>
              <a:t>Another improvement is to perform </a:t>
            </a:r>
            <a:r>
              <a:rPr lang="en-GB" sz="1600" b="1" dirty="0">
                <a:solidFill>
                  <a:schemeClr val="bg1"/>
                </a:solidFill>
              </a:rPr>
              <a:t>metric-driven optimization</a:t>
            </a:r>
            <a:r>
              <a:rPr lang="en-GB" sz="1600" dirty="0">
                <a:solidFill>
                  <a:schemeClr val="bg1"/>
                </a:solidFill>
              </a:rPr>
              <a:t>, where compression parameters are selected based on perceptual quality thresholds rather than fixed quality factors. 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27334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The Challenge of Image Compression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300144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8860" y="3086457"/>
            <a:ext cx="340162" cy="34016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079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File Size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356973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Reducing storage and bandwidth requirements.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93790" y="438626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8860" y="4471273"/>
            <a:ext cx="340162" cy="34016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0906" y="44641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Visual Quality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30906" y="495454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Minimizing perceptible distortion for the human eye.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7710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8860" y="5856089"/>
            <a:ext cx="340162" cy="34016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8489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Performance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633936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Balancing compression efficiency with processing speed.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>
            <a:extLst>
              <a:ext uri="{FF2B5EF4-FFF2-40B4-BE49-F238E27FC236}">
                <a16:creationId xmlns:a16="http://schemas.microsoft.com/office/drawing/2014/main" id="{96E437FA-7806-1B2F-ADCE-23CC20530EFA}"/>
              </a:ext>
            </a:extLst>
          </p:cNvPr>
          <p:cNvSpPr/>
          <p:nvPr/>
        </p:nvSpPr>
        <p:spPr>
          <a:xfrm>
            <a:off x="1185863" y="1114425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Lossy vs. Lossless Compression</a:t>
            </a:r>
            <a:endParaRPr lang="en-US" sz="16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7652C32E-5433-EF83-23DB-C4A8F20DF0C6}"/>
              </a:ext>
            </a:extLst>
          </p:cNvPr>
          <p:cNvSpPr/>
          <p:nvPr/>
        </p:nvSpPr>
        <p:spPr>
          <a:xfrm>
            <a:off x="1185863" y="1609725"/>
            <a:ext cx="762000" cy="19050"/>
          </a:xfrm>
          <a:custGeom>
            <a:avLst/>
            <a:gdLst/>
            <a:ahLst/>
            <a:cxnLst/>
            <a:rect l="l" t="t" r="r" b="b"/>
            <a:pathLst>
              <a:path w="762000" h="19050">
                <a:moveTo>
                  <a:pt x="0" y="0"/>
                </a:moveTo>
                <a:lnTo>
                  <a:pt x="762000" y="0"/>
                </a:lnTo>
                <a:lnTo>
                  <a:pt x="762000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AB47C77D-9D1F-1D55-DEBC-3020FD554D4C}"/>
              </a:ext>
            </a:extLst>
          </p:cNvPr>
          <p:cNvSpPr/>
          <p:nvPr/>
        </p:nvSpPr>
        <p:spPr>
          <a:xfrm>
            <a:off x="1204913" y="1857375"/>
            <a:ext cx="38100" cy="5124450"/>
          </a:xfrm>
          <a:custGeom>
            <a:avLst/>
            <a:gdLst/>
            <a:ahLst/>
            <a:cxnLst/>
            <a:rect l="l" t="t" r="r" b="b"/>
            <a:pathLst>
              <a:path w="38100" h="5124450">
                <a:moveTo>
                  <a:pt x="0" y="0"/>
                </a:moveTo>
                <a:lnTo>
                  <a:pt x="38100" y="0"/>
                </a:lnTo>
                <a:lnTo>
                  <a:pt x="38100" y="5124450"/>
                </a:lnTo>
                <a:lnTo>
                  <a:pt x="0" y="5124450"/>
                </a:lnTo>
                <a:lnTo>
                  <a:pt x="0" y="0"/>
                </a:ln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4C6AB322-F219-D650-F6A4-C413B432487E}"/>
              </a:ext>
            </a:extLst>
          </p:cNvPr>
          <p:cNvSpPr/>
          <p:nvPr/>
        </p:nvSpPr>
        <p:spPr>
          <a:xfrm>
            <a:off x="1495426" y="1857375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305395" y="150019"/>
                </a:moveTo>
                <a:lnTo>
                  <a:pt x="208955" y="150019"/>
                </a:lnTo>
                <a:cubicBezTo>
                  <a:pt x="200047" y="150019"/>
                  <a:pt x="192881" y="142853"/>
                  <a:pt x="192881" y="133945"/>
                </a:cubicBezTo>
                <a:lnTo>
                  <a:pt x="192881" y="37505"/>
                </a:lnTo>
                <a:cubicBezTo>
                  <a:pt x="192881" y="31008"/>
                  <a:pt x="196766" y="25115"/>
                  <a:pt x="202793" y="22637"/>
                </a:cubicBezTo>
                <a:cubicBezTo>
                  <a:pt x="208821" y="20159"/>
                  <a:pt x="215719" y="21565"/>
                  <a:pt x="220340" y="26119"/>
                </a:cubicBezTo>
                <a:lnTo>
                  <a:pt x="247129" y="52908"/>
                </a:lnTo>
                <a:lnTo>
                  <a:pt x="296287" y="3750"/>
                </a:lnTo>
                <a:cubicBezTo>
                  <a:pt x="298698" y="1339"/>
                  <a:pt x="301980" y="0"/>
                  <a:pt x="305395" y="0"/>
                </a:cubicBezTo>
                <a:cubicBezTo>
                  <a:pt x="308811" y="0"/>
                  <a:pt x="312093" y="1339"/>
                  <a:pt x="314571" y="3817"/>
                </a:cubicBezTo>
                <a:lnTo>
                  <a:pt x="339150" y="28396"/>
                </a:lnTo>
                <a:cubicBezTo>
                  <a:pt x="341561" y="30807"/>
                  <a:pt x="342900" y="34089"/>
                  <a:pt x="342900" y="37505"/>
                </a:cubicBezTo>
                <a:cubicBezTo>
                  <a:pt x="342900" y="40920"/>
                  <a:pt x="341561" y="44202"/>
                  <a:pt x="339083" y="46680"/>
                </a:cubicBezTo>
                <a:lnTo>
                  <a:pt x="289992" y="95771"/>
                </a:lnTo>
                <a:lnTo>
                  <a:pt x="316781" y="122560"/>
                </a:lnTo>
                <a:cubicBezTo>
                  <a:pt x="321402" y="127181"/>
                  <a:pt x="322741" y="134079"/>
                  <a:pt x="320263" y="140107"/>
                </a:cubicBezTo>
                <a:cubicBezTo>
                  <a:pt x="317785" y="146134"/>
                  <a:pt x="311892" y="150019"/>
                  <a:pt x="305395" y="150019"/>
                </a:cubicBezTo>
                <a:close/>
                <a:moveTo>
                  <a:pt x="305395" y="192881"/>
                </a:moveTo>
                <a:cubicBezTo>
                  <a:pt x="311892" y="192881"/>
                  <a:pt x="317785" y="196766"/>
                  <a:pt x="320263" y="202793"/>
                </a:cubicBezTo>
                <a:cubicBezTo>
                  <a:pt x="322741" y="208821"/>
                  <a:pt x="321402" y="215719"/>
                  <a:pt x="316781" y="220340"/>
                </a:cubicBezTo>
                <a:lnTo>
                  <a:pt x="289992" y="247129"/>
                </a:lnTo>
                <a:lnTo>
                  <a:pt x="339150" y="296287"/>
                </a:lnTo>
                <a:cubicBezTo>
                  <a:pt x="341561" y="298698"/>
                  <a:pt x="342967" y="301980"/>
                  <a:pt x="342967" y="305462"/>
                </a:cubicBezTo>
                <a:cubicBezTo>
                  <a:pt x="342967" y="308945"/>
                  <a:pt x="341628" y="312160"/>
                  <a:pt x="339150" y="314638"/>
                </a:cubicBezTo>
                <a:lnTo>
                  <a:pt x="314571" y="339217"/>
                </a:lnTo>
                <a:cubicBezTo>
                  <a:pt x="312093" y="341561"/>
                  <a:pt x="308811" y="342900"/>
                  <a:pt x="305395" y="342900"/>
                </a:cubicBezTo>
                <a:cubicBezTo>
                  <a:pt x="301980" y="342900"/>
                  <a:pt x="298698" y="341561"/>
                  <a:pt x="296220" y="339083"/>
                </a:cubicBezTo>
                <a:lnTo>
                  <a:pt x="247129" y="289992"/>
                </a:lnTo>
                <a:lnTo>
                  <a:pt x="220340" y="316781"/>
                </a:lnTo>
                <a:cubicBezTo>
                  <a:pt x="215719" y="321402"/>
                  <a:pt x="208821" y="322741"/>
                  <a:pt x="202793" y="320263"/>
                </a:cubicBezTo>
                <a:cubicBezTo>
                  <a:pt x="196766" y="317785"/>
                  <a:pt x="192881" y="311892"/>
                  <a:pt x="192881" y="305395"/>
                </a:cubicBezTo>
                <a:lnTo>
                  <a:pt x="192881" y="208955"/>
                </a:lnTo>
                <a:cubicBezTo>
                  <a:pt x="192881" y="200047"/>
                  <a:pt x="200047" y="192881"/>
                  <a:pt x="208955" y="192881"/>
                </a:cubicBezTo>
                <a:lnTo>
                  <a:pt x="305395" y="192881"/>
                </a:lnTo>
                <a:close/>
                <a:moveTo>
                  <a:pt x="133945" y="192881"/>
                </a:moveTo>
                <a:cubicBezTo>
                  <a:pt x="142853" y="192881"/>
                  <a:pt x="150019" y="200047"/>
                  <a:pt x="150019" y="208955"/>
                </a:cubicBezTo>
                <a:lnTo>
                  <a:pt x="150019" y="305395"/>
                </a:lnTo>
                <a:cubicBezTo>
                  <a:pt x="150019" y="311892"/>
                  <a:pt x="146134" y="317785"/>
                  <a:pt x="140107" y="320263"/>
                </a:cubicBezTo>
                <a:cubicBezTo>
                  <a:pt x="134079" y="322741"/>
                  <a:pt x="127181" y="321402"/>
                  <a:pt x="122560" y="316781"/>
                </a:cubicBezTo>
                <a:lnTo>
                  <a:pt x="95771" y="289992"/>
                </a:lnTo>
                <a:lnTo>
                  <a:pt x="46613" y="339150"/>
                </a:lnTo>
                <a:cubicBezTo>
                  <a:pt x="44202" y="341561"/>
                  <a:pt x="40920" y="342900"/>
                  <a:pt x="37505" y="342900"/>
                </a:cubicBezTo>
                <a:cubicBezTo>
                  <a:pt x="34089" y="342900"/>
                  <a:pt x="30807" y="341561"/>
                  <a:pt x="28329" y="339083"/>
                </a:cubicBezTo>
                <a:lnTo>
                  <a:pt x="3817" y="314571"/>
                </a:lnTo>
                <a:cubicBezTo>
                  <a:pt x="1339" y="312093"/>
                  <a:pt x="0" y="308811"/>
                  <a:pt x="0" y="305395"/>
                </a:cubicBezTo>
                <a:cubicBezTo>
                  <a:pt x="0" y="301980"/>
                  <a:pt x="1339" y="298698"/>
                  <a:pt x="3817" y="296220"/>
                </a:cubicBezTo>
                <a:lnTo>
                  <a:pt x="52908" y="247129"/>
                </a:lnTo>
                <a:lnTo>
                  <a:pt x="26119" y="220340"/>
                </a:lnTo>
                <a:cubicBezTo>
                  <a:pt x="21498" y="215719"/>
                  <a:pt x="20159" y="208821"/>
                  <a:pt x="22637" y="202793"/>
                </a:cubicBezTo>
                <a:cubicBezTo>
                  <a:pt x="25115" y="196766"/>
                  <a:pt x="31008" y="192881"/>
                  <a:pt x="37505" y="192881"/>
                </a:cubicBezTo>
                <a:lnTo>
                  <a:pt x="133945" y="192881"/>
                </a:lnTo>
                <a:close/>
                <a:moveTo>
                  <a:pt x="37505" y="150019"/>
                </a:moveTo>
                <a:cubicBezTo>
                  <a:pt x="31008" y="150019"/>
                  <a:pt x="25115" y="146134"/>
                  <a:pt x="22637" y="140107"/>
                </a:cubicBezTo>
                <a:cubicBezTo>
                  <a:pt x="20159" y="134079"/>
                  <a:pt x="21565" y="127181"/>
                  <a:pt x="26119" y="122560"/>
                </a:cubicBezTo>
                <a:lnTo>
                  <a:pt x="52908" y="95771"/>
                </a:lnTo>
                <a:lnTo>
                  <a:pt x="3817" y="46680"/>
                </a:lnTo>
                <a:cubicBezTo>
                  <a:pt x="1339" y="44202"/>
                  <a:pt x="0" y="40920"/>
                  <a:pt x="0" y="37505"/>
                </a:cubicBezTo>
                <a:cubicBezTo>
                  <a:pt x="0" y="34089"/>
                  <a:pt x="1339" y="30807"/>
                  <a:pt x="3817" y="28329"/>
                </a:cubicBezTo>
                <a:lnTo>
                  <a:pt x="28329" y="3817"/>
                </a:lnTo>
                <a:cubicBezTo>
                  <a:pt x="30807" y="1339"/>
                  <a:pt x="34089" y="0"/>
                  <a:pt x="37505" y="0"/>
                </a:cubicBezTo>
                <a:cubicBezTo>
                  <a:pt x="40920" y="0"/>
                  <a:pt x="44202" y="1339"/>
                  <a:pt x="46680" y="3817"/>
                </a:cubicBezTo>
                <a:lnTo>
                  <a:pt x="95771" y="52908"/>
                </a:lnTo>
                <a:lnTo>
                  <a:pt x="122560" y="26119"/>
                </a:lnTo>
                <a:cubicBezTo>
                  <a:pt x="127181" y="21498"/>
                  <a:pt x="134079" y="20159"/>
                  <a:pt x="140107" y="22637"/>
                </a:cubicBezTo>
                <a:cubicBezTo>
                  <a:pt x="146134" y="25115"/>
                  <a:pt x="150019" y="31008"/>
                  <a:pt x="150019" y="37505"/>
                </a:cubicBezTo>
                <a:lnTo>
                  <a:pt x="150019" y="133945"/>
                </a:lnTo>
                <a:cubicBezTo>
                  <a:pt x="150019" y="142853"/>
                  <a:pt x="142853" y="150019"/>
                  <a:pt x="133945" y="150019"/>
                </a:cubicBezTo>
                <a:lnTo>
                  <a:pt x="37505" y="150019"/>
                </a:ln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4B8D994F-5CCB-F7B3-C7DB-D2223A031B0C}"/>
              </a:ext>
            </a:extLst>
          </p:cNvPr>
          <p:cNvSpPr/>
          <p:nvPr/>
        </p:nvSpPr>
        <p:spPr>
          <a:xfrm>
            <a:off x="2033588" y="1857375"/>
            <a:ext cx="27432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Lossy Compression</a:t>
            </a:r>
            <a:endParaRPr lang="en-US" sz="16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E84FD3F8-4015-245F-1ECD-AD44C45AF8FA}"/>
              </a:ext>
            </a:extLst>
          </p:cNvPr>
          <p:cNvSpPr/>
          <p:nvPr/>
        </p:nvSpPr>
        <p:spPr>
          <a:xfrm>
            <a:off x="1452563" y="2390775"/>
            <a:ext cx="54102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Permanently removes data</a:t>
            </a: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by discarding information the human eye is less likely to notice. </a:t>
            </a:r>
            <a:endParaRPr lang="en-US" sz="160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170F37D1-605D-7DCE-151E-4912CDD47170}"/>
              </a:ext>
            </a:extLst>
          </p:cNvPr>
          <p:cNvSpPr/>
          <p:nvPr/>
        </p:nvSpPr>
        <p:spPr>
          <a:xfrm>
            <a:off x="1452563" y="3324225"/>
            <a:ext cx="5400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Compression Ratio</a:t>
            </a:r>
            <a:endParaRPr lang="en-US" sz="1600" dirty="0"/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094FFBF1-D8F2-BCEA-9FDC-28E8FDC3A54A}"/>
              </a:ext>
            </a:extLst>
          </p:cNvPr>
          <p:cNvSpPr/>
          <p:nvPr/>
        </p:nvSpPr>
        <p:spPr>
          <a:xfrm>
            <a:off x="1452563" y="3629025"/>
            <a:ext cx="4362450" cy="304800"/>
          </a:xfrm>
          <a:custGeom>
            <a:avLst/>
            <a:gdLst/>
            <a:ahLst/>
            <a:cxnLst/>
            <a:rect l="l" t="t" r="r" b="b"/>
            <a:pathLst>
              <a:path w="4362450" h="304800">
                <a:moveTo>
                  <a:pt x="38100" y="0"/>
                </a:moveTo>
                <a:lnTo>
                  <a:pt x="4324350" y="0"/>
                </a:lnTo>
                <a:cubicBezTo>
                  <a:pt x="4345378" y="0"/>
                  <a:pt x="4362450" y="17072"/>
                  <a:pt x="4362450" y="38100"/>
                </a:cubicBezTo>
                <a:lnTo>
                  <a:pt x="4362450" y="266700"/>
                </a:lnTo>
                <a:cubicBezTo>
                  <a:pt x="4362450" y="287728"/>
                  <a:pt x="4345378" y="304800"/>
                  <a:pt x="432435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5C6A"/>
          </a:solidFill>
          <a:ln/>
        </p:spPr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69E0B30F-0278-7503-6179-87322D034665}"/>
              </a:ext>
            </a:extLst>
          </p:cNvPr>
          <p:cNvSpPr/>
          <p:nvPr/>
        </p:nvSpPr>
        <p:spPr>
          <a:xfrm>
            <a:off x="5924709" y="3629025"/>
            <a:ext cx="9715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70-90%</a:t>
            </a:r>
            <a:endParaRPr lang="en-US" sz="160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A92CEFF6-C8F4-9450-00A1-548D1E7DBA6C}"/>
              </a:ext>
            </a:extLst>
          </p:cNvPr>
          <p:cNvSpPr/>
          <p:nvPr/>
        </p:nvSpPr>
        <p:spPr>
          <a:xfrm>
            <a:off x="1452563" y="4124325"/>
            <a:ext cx="5400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Best For:</a:t>
            </a:r>
            <a:endParaRPr lang="en-US" sz="1600" dirty="0"/>
          </a:p>
        </p:txBody>
      </p:sp>
      <p:sp>
        <p:nvSpPr>
          <p:cNvPr id="13" name="Shape 11">
            <a:extLst>
              <a:ext uri="{FF2B5EF4-FFF2-40B4-BE49-F238E27FC236}">
                <a16:creationId xmlns:a16="http://schemas.microsoft.com/office/drawing/2014/main" id="{BECBEEF8-D3E1-E9B4-62B6-2F25F08DB614}"/>
              </a:ext>
            </a:extLst>
          </p:cNvPr>
          <p:cNvSpPr/>
          <p:nvPr/>
        </p:nvSpPr>
        <p:spPr>
          <a:xfrm>
            <a:off x="1481138" y="446722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9050" y="9525"/>
                </a:moveTo>
                <a:cubicBezTo>
                  <a:pt x="8543" y="9525"/>
                  <a:pt x="0" y="18068"/>
                  <a:pt x="0" y="28575"/>
                </a:cubicBezTo>
                <a:lnTo>
                  <a:pt x="0" y="123825"/>
                </a:lnTo>
                <a:cubicBezTo>
                  <a:pt x="0" y="134332"/>
                  <a:pt x="8543" y="142875"/>
                  <a:pt x="19050" y="142875"/>
                </a:cubicBezTo>
                <a:lnTo>
                  <a:pt x="114300" y="142875"/>
                </a:lnTo>
                <a:cubicBezTo>
                  <a:pt x="124807" y="142875"/>
                  <a:pt x="133350" y="134332"/>
                  <a:pt x="133350" y="123825"/>
                </a:cubicBezTo>
                <a:lnTo>
                  <a:pt x="133350" y="28575"/>
                </a:lnTo>
                <a:cubicBezTo>
                  <a:pt x="133350" y="18068"/>
                  <a:pt x="124807" y="9525"/>
                  <a:pt x="114300" y="9525"/>
                </a:cubicBezTo>
                <a:lnTo>
                  <a:pt x="19050" y="9525"/>
                </a:lnTo>
                <a:close/>
                <a:moveTo>
                  <a:pt x="38100" y="33338"/>
                </a:moveTo>
                <a:cubicBezTo>
                  <a:pt x="45985" y="33338"/>
                  <a:pt x="52388" y="39740"/>
                  <a:pt x="52388" y="47625"/>
                </a:cubicBezTo>
                <a:cubicBezTo>
                  <a:pt x="52388" y="55510"/>
                  <a:pt x="45985" y="61912"/>
                  <a:pt x="38100" y="61912"/>
                </a:cubicBezTo>
                <a:cubicBezTo>
                  <a:pt x="30215" y="61912"/>
                  <a:pt x="23813" y="55510"/>
                  <a:pt x="23813" y="47625"/>
                </a:cubicBezTo>
                <a:cubicBezTo>
                  <a:pt x="23813" y="39740"/>
                  <a:pt x="30215" y="33338"/>
                  <a:pt x="38100" y="33338"/>
                </a:cubicBezTo>
                <a:close/>
                <a:moveTo>
                  <a:pt x="80962" y="66675"/>
                </a:moveTo>
                <a:cubicBezTo>
                  <a:pt x="83463" y="66675"/>
                  <a:pt x="85755" y="67985"/>
                  <a:pt x="87064" y="70098"/>
                </a:cubicBezTo>
                <a:lnTo>
                  <a:pt x="113258" y="112961"/>
                </a:lnTo>
                <a:cubicBezTo>
                  <a:pt x="114598" y="115163"/>
                  <a:pt x="114657" y="117931"/>
                  <a:pt x="113407" y="120194"/>
                </a:cubicBezTo>
                <a:cubicBezTo>
                  <a:pt x="112157" y="122456"/>
                  <a:pt x="109746" y="123825"/>
                  <a:pt x="107156" y="123825"/>
                </a:cubicBezTo>
                <a:lnTo>
                  <a:pt x="26194" y="123825"/>
                </a:lnTo>
                <a:cubicBezTo>
                  <a:pt x="23545" y="123825"/>
                  <a:pt x="21074" y="122337"/>
                  <a:pt x="19854" y="119985"/>
                </a:cubicBezTo>
                <a:cubicBezTo>
                  <a:pt x="18633" y="117634"/>
                  <a:pt x="18812" y="114776"/>
                  <a:pt x="20330" y="112603"/>
                </a:cubicBezTo>
                <a:lnTo>
                  <a:pt x="36999" y="88791"/>
                </a:lnTo>
                <a:cubicBezTo>
                  <a:pt x="38338" y="86886"/>
                  <a:pt x="40511" y="85755"/>
                  <a:pt x="42863" y="85755"/>
                </a:cubicBezTo>
                <a:cubicBezTo>
                  <a:pt x="45214" y="85755"/>
                  <a:pt x="47387" y="86886"/>
                  <a:pt x="48726" y="88791"/>
                </a:cubicBezTo>
                <a:lnTo>
                  <a:pt x="56584" y="100042"/>
                </a:lnTo>
                <a:lnTo>
                  <a:pt x="74861" y="70128"/>
                </a:lnTo>
                <a:cubicBezTo>
                  <a:pt x="76170" y="68014"/>
                  <a:pt x="78462" y="66705"/>
                  <a:pt x="80962" y="66705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574E5671-973C-689D-9282-236A295E4E1E}"/>
              </a:ext>
            </a:extLst>
          </p:cNvPr>
          <p:cNvSpPr/>
          <p:nvPr/>
        </p:nvSpPr>
        <p:spPr>
          <a:xfrm>
            <a:off x="1719263" y="4429125"/>
            <a:ext cx="2305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Photographs and complex images</a:t>
            </a:r>
            <a:endParaRPr lang="en-US" sz="1600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E1FDDF75-1EB3-6707-3342-275D53D95F35}"/>
              </a:ext>
            </a:extLst>
          </p:cNvPr>
          <p:cNvSpPr/>
          <p:nvPr/>
        </p:nvSpPr>
        <p:spPr>
          <a:xfrm>
            <a:off x="1471613" y="48101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04745" y="83344"/>
                </a:moveTo>
                <a:lnTo>
                  <a:pt x="47923" y="83344"/>
                </a:lnTo>
                <a:cubicBezTo>
                  <a:pt x="48786" y="102543"/>
                  <a:pt x="53042" y="120223"/>
                  <a:pt x="59085" y="133171"/>
                </a:cubicBezTo>
                <a:cubicBezTo>
                  <a:pt x="62478" y="140464"/>
                  <a:pt x="66139" y="145613"/>
                  <a:pt x="69533" y="148769"/>
                </a:cubicBezTo>
                <a:cubicBezTo>
                  <a:pt x="72866" y="151894"/>
                  <a:pt x="75158" y="152400"/>
                  <a:pt x="76349" y="152400"/>
                </a:cubicBezTo>
                <a:cubicBezTo>
                  <a:pt x="77539" y="152400"/>
                  <a:pt x="79831" y="151894"/>
                  <a:pt x="83165" y="148769"/>
                </a:cubicBezTo>
                <a:cubicBezTo>
                  <a:pt x="86558" y="145613"/>
                  <a:pt x="90220" y="140434"/>
                  <a:pt x="93613" y="133171"/>
                </a:cubicBezTo>
                <a:cubicBezTo>
                  <a:pt x="99655" y="120223"/>
                  <a:pt x="103912" y="102543"/>
                  <a:pt x="104775" y="83344"/>
                </a:cubicBezTo>
                <a:close/>
                <a:moveTo>
                  <a:pt x="47893" y="69056"/>
                </a:moveTo>
                <a:lnTo>
                  <a:pt x="104715" y="69056"/>
                </a:lnTo>
                <a:cubicBezTo>
                  <a:pt x="103882" y="49857"/>
                  <a:pt x="99626" y="32177"/>
                  <a:pt x="93583" y="19229"/>
                </a:cubicBezTo>
                <a:cubicBezTo>
                  <a:pt x="90190" y="11966"/>
                  <a:pt x="86529" y="6787"/>
                  <a:pt x="83135" y="3631"/>
                </a:cubicBezTo>
                <a:cubicBezTo>
                  <a:pt x="79802" y="506"/>
                  <a:pt x="77510" y="0"/>
                  <a:pt x="76319" y="0"/>
                </a:cubicBezTo>
                <a:cubicBezTo>
                  <a:pt x="75128" y="0"/>
                  <a:pt x="72836" y="506"/>
                  <a:pt x="69503" y="3631"/>
                </a:cubicBezTo>
                <a:cubicBezTo>
                  <a:pt x="66109" y="6787"/>
                  <a:pt x="62448" y="11966"/>
                  <a:pt x="59055" y="19229"/>
                </a:cubicBezTo>
                <a:cubicBezTo>
                  <a:pt x="53013" y="32177"/>
                  <a:pt x="48756" y="49857"/>
                  <a:pt x="47893" y="69056"/>
                </a:cubicBezTo>
                <a:close/>
                <a:moveTo>
                  <a:pt x="33605" y="69056"/>
                </a:moveTo>
                <a:cubicBezTo>
                  <a:pt x="34647" y="43577"/>
                  <a:pt x="41225" y="19913"/>
                  <a:pt x="50840" y="4376"/>
                </a:cubicBezTo>
                <a:cubicBezTo>
                  <a:pt x="23426" y="14079"/>
                  <a:pt x="3244" y="39052"/>
                  <a:pt x="446" y="69056"/>
                </a:cubicBezTo>
                <a:lnTo>
                  <a:pt x="33605" y="69056"/>
                </a:lnTo>
                <a:close/>
                <a:moveTo>
                  <a:pt x="446" y="83344"/>
                </a:moveTo>
                <a:cubicBezTo>
                  <a:pt x="3244" y="113348"/>
                  <a:pt x="23426" y="138321"/>
                  <a:pt x="50840" y="148024"/>
                </a:cubicBezTo>
                <a:cubicBezTo>
                  <a:pt x="41225" y="132487"/>
                  <a:pt x="34647" y="108823"/>
                  <a:pt x="33605" y="83344"/>
                </a:cubicBezTo>
                <a:lnTo>
                  <a:pt x="446" y="83344"/>
                </a:lnTo>
                <a:close/>
                <a:moveTo>
                  <a:pt x="119033" y="83344"/>
                </a:moveTo>
                <a:cubicBezTo>
                  <a:pt x="117991" y="108823"/>
                  <a:pt x="111413" y="132487"/>
                  <a:pt x="101798" y="148024"/>
                </a:cubicBezTo>
                <a:cubicBezTo>
                  <a:pt x="129213" y="138291"/>
                  <a:pt x="149394" y="113348"/>
                  <a:pt x="152192" y="83344"/>
                </a:cubicBezTo>
                <a:lnTo>
                  <a:pt x="119033" y="83344"/>
                </a:lnTo>
                <a:close/>
                <a:moveTo>
                  <a:pt x="152192" y="69056"/>
                </a:moveTo>
                <a:cubicBezTo>
                  <a:pt x="149394" y="39052"/>
                  <a:pt x="129213" y="14079"/>
                  <a:pt x="101798" y="4376"/>
                </a:cubicBezTo>
                <a:cubicBezTo>
                  <a:pt x="111413" y="19913"/>
                  <a:pt x="117991" y="43577"/>
                  <a:pt x="119033" y="69056"/>
                </a:cubicBezTo>
                <a:lnTo>
                  <a:pt x="152192" y="69056"/>
                </a:ln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9DD1C18A-A724-8780-5404-20329FBC879B}"/>
              </a:ext>
            </a:extLst>
          </p:cNvPr>
          <p:cNvSpPr/>
          <p:nvPr/>
        </p:nvSpPr>
        <p:spPr>
          <a:xfrm>
            <a:off x="1719263" y="4772025"/>
            <a:ext cx="2085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Web content and social media</a:t>
            </a:r>
            <a:endParaRPr lang="en-US" sz="1600" dirty="0"/>
          </a:p>
        </p:txBody>
      </p:sp>
      <p:sp>
        <p:nvSpPr>
          <p:cNvPr id="17" name="Shape 15">
            <a:extLst>
              <a:ext uri="{FF2B5EF4-FFF2-40B4-BE49-F238E27FC236}">
                <a16:creationId xmlns:a16="http://schemas.microsoft.com/office/drawing/2014/main" id="{9C7FF724-B61E-1994-178A-5B658A908FB6}"/>
              </a:ext>
            </a:extLst>
          </p:cNvPr>
          <p:cNvSpPr/>
          <p:nvPr/>
        </p:nvSpPr>
        <p:spPr>
          <a:xfrm>
            <a:off x="1490663" y="5153025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4763" y="19050"/>
                </a:moveTo>
                <a:cubicBezTo>
                  <a:pt x="4763" y="8543"/>
                  <a:pt x="13305" y="0"/>
                  <a:pt x="23813" y="0"/>
                </a:cubicBezTo>
                <a:lnTo>
                  <a:pt x="90488" y="0"/>
                </a:lnTo>
                <a:cubicBezTo>
                  <a:pt x="100995" y="0"/>
                  <a:pt x="109537" y="8543"/>
                  <a:pt x="109537" y="19050"/>
                </a:cubicBezTo>
                <a:lnTo>
                  <a:pt x="109537" y="133350"/>
                </a:lnTo>
                <a:cubicBezTo>
                  <a:pt x="109537" y="143857"/>
                  <a:pt x="100995" y="152400"/>
                  <a:pt x="90488" y="152400"/>
                </a:cubicBezTo>
                <a:lnTo>
                  <a:pt x="23813" y="152400"/>
                </a:lnTo>
                <a:cubicBezTo>
                  <a:pt x="13305" y="152400"/>
                  <a:pt x="4763" y="143857"/>
                  <a:pt x="4763" y="133350"/>
                </a:cubicBezTo>
                <a:lnTo>
                  <a:pt x="4763" y="19050"/>
                </a:lnTo>
                <a:close/>
                <a:moveTo>
                  <a:pt x="23813" y="19050"/>
                </a:moveTo>
                <a:lnTo>
                  <a:pt x="23813" y="109537"/>
                </a:lnTo>
                <a:lnTo>
                  <a:pt x="90488" y="109537"/>
                </a:lnTo>
                <a:lnTo>
                  <a:pt x="90488" y="19050"/>
                </a:lnTo>
                <a:lnTo>
                  <a:pt x="23813" y="19050"/>
                </a:lnTo>
                <a:close/>
                <a:moveTo>
                  <a:pt x="57150" y="140494"/>
                </a:moveTo>
                <a:cubicBezTo>
                  <a:pt x="62419" y="140494"/>
                  <a:pt x="66675" y="136237"/>
                  <a:pt x="66675" y="130969"/>
                </a:cubicBezTo>
                <a:cubicBezTo>
                  <a:pt x="66675" y="125700"/>
                  <a:pt x="62419" y="121444"/>
                  <a:pt x="57150" y="121444"/>
                </a:cubicBezTo>
                <a:cubicBezTo>
                  <a:pt x="51881" y="121444"/>
                  <a:pt x="47625" y="125700"/>
                  <a:pt x="47625" y="130969"/>
                </a:cubicBezTo>
                <a:cubicBezTo>
                  <a:pt x="47625" y="136237"/>
                  <a:pt x="51881" y="140494"/>
                  <a:pt x="57150" y="140494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FF140A73-B2B7-BF4E-C8D4-0B6ABB445462}"/>
              </a:ext>
            </a:extLst>
          </p:cNvPr>
          <p:cNvSpPr/>
          <p:nvPr/>
        </p:nvSpPr>
        <p:spPr>
          <a:xfrm>
            <a:off x="1719263" y="5114925"/>
            <a:ext cx="1352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Mobile applications</a:t>
            </a:r>
            <a:endParaRPr lang="en-US" sz="1600" dirty="0"/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BE66A9EE-A5C2-4240-888C-C976F34B9A6A}"/>
              </a:ext>
            </a:extLst>
          </p:cNvPr>
          <p:cNvSpPr/>
          <p:nvPr/>
        </p:nvSpPr>
        <p:spPr>
          <a:xfrm>
            <a:off x="1452563" y="6562725"/>
            <a:ext cx="5400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Trade-off:</a:t>
            </a: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Acceptable quality loss for significant size reduction</a:t>
            </a:r>
            <a:endParaRPr lang="en-US" sz="1600" dirty="0"/>
          </a:p>
        </p:txBody>
      </p:sp>
      <p:sp>
        <p:nvSpPr>
          <p:cNvPr id="20" name="Text 18">
            <a:extLst>
              <a:ext uri="{FF2B5EF4-FFF2-40B4-BE49-F238E27FC236}">
                <a16:creationId xmlns:a16="http://schemas.microsoft.com/office/drawing/2014/main" id="{2F848B8C-6CAA-4AF6-A4E2-A387A028281E}"/>
              </a:ext>
            </a:extLst>
          </p:cNvPr>
          <p:cNvSpPr/>
          <p:nvPr/>
        </p:nvSpPr>
        <p:spPr>
          <a:xfrm>
            <a:off x="1452563" y="6829425"/>
            <a:ext cx="53911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Artifacts: Blocking, blurring, mosquito noise at high compression</a:t>
            </a:r>
            <a:endParaRPr lang="en-US" sz="1600" dirty="0"/>
          </a:p>
        </p:txBody>
      </p:sp>
      <p:sp>
        <p:nvSpPr>
          <p:cNvPr id="21" name="Shape 19">
            <a:extLst>
              <a:ext uri="{FF2B5EF4-FFF2-40B4-BE49-F238E27FC236}">
                <a16:creationId xmlns:a16="http://schemas.microsoft.com/office/drawing/2014/main" id="{A6B46B76-8E4E-2A80-0F61-E688771E4A89}"/>
              </a:ext>
            </a:extLst>
          </p:cNvPr>
          <p:cNvSpPr/>
          <p:nvPr/>
        </p:nvSpPr>
        <p:spPr>
          <a:xfrm>
            <a:off x="7034213" y="1857375"/>
            <a:ext cx="38100" cy="5124450"/>
          </a:xfrm>
          <a:custGeom>
            <a:avLst/>
            <a:gdLst/>
            <a:ahLst/>
            <a:cxnLst/>
            <a:rect l="l" t="t" r="r" b="b"/>
            <a:pathLst>
              <a:path w="38100" h="5124450">
                <a:moveTo>
                  <a:pt x="0" y="0"/>
                </a:moveTo>
                <a:lnTo>
                  <a:pt x="38100" y="0"/>
                </a:lnTo>
                <a:lnTo>
                  <a:pt x="38100" y="5124450"/>
                </a:lnTo>
                <a:lnTo>
                  <a:pt x="0" y="5124450"/>
                </a:lnTo>
                <a:lnTo>
                  <a:pt x="0" y="0"/>
                </a:ln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22" name="Shape 20">
            <a:extLst>
              <a:ext uri="{FF2B5EF4-FFF2-40B4-BE49-F238E27FC236}">
                <a16:creationId xmlns:a16="http://schemas.microsoft.com/office/drawing/2014/main" id="{3FDFAF42-3C6E-D90F-981D-A75731B23089}"/>
              </a:ext>
            </a:extLst>
          </p:cNvPr>
          <p:cNvSpPr/>
          <p:nvPr/>
        </p:nvSpPr>
        <p:spPr>
          <a:xfrm>
            <a:off x="7324726" y="1857375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171450" y="0"/>
                </a:moveTo>
                <a:cubicBezTo>
                  <a:pt x="174531" y="0"/>
                  <a:pt x="177611" y="670"/>
                  <a:pt x="180424" y="1942"/>
                </a:cubicBezTo>
                <a:lnTo>
                  <a:pt x="306601" y="55453"/>
                </a:lnTo>
                <a:cubicBezTo>
                  <a:pt x="321335" y="61682"/>
                  <a:pt x="332318" y="76215"/>
                  <a:pt x="332251" y="93762"/>
                </a:cubicBezTo>
                <a:cubicBezTo>
                  <a:pt x="331916" y="160199"/>
                  <a:pt x="304592" y="281754"/>
                  <a:pt x="189198" y="337006"/>
                </a:cubicBezTo>
                <a:cubicBezTo>
                  <a:pt x="178013" y="342364"/>
                  <a:pt x="165021" y="342364"/>
                  <a:pt x="153836" y="337006"/>
                </a:cubicBezTo>
                <a:cubicBezTo>
                  <a:pt x="38375" y="281754"/>
                  <a:pt x="11117" y="160199"/>
                  <a:pt x="10783" y="93762"/>
                </a:cubicBezTo>
                <a:cubicBezTo>
                  <a:pt x="10716" y="76215"/>
                  <a:pt x="21699" y="61682"/>
                  <a:pt x="36433" y="55453"/>
                </a:cubicBezTo>
                <a:lnTo>
                  <a:pt x="162543" y="1942"/>
                </a:lnTo>
                <a:cubicBezTo>
                  <a:pt x="165355" y="670"/>
                  <a:pt x="168369" y="0"/>
                  <a:pt x="171450" y="0"/>
                </a:cubicBezTo>
                <a:close/>
                <a:moveTo>
                  <a:pt x="171450" y="44738"/>
                </a:moveTo>
                <a:lnTo>
                  <a:pt x="171450" y="297961"/>
                </a:lnTo>
                <a:cubicBezTo>
                  <a:pt x="263872" y="253224"/>
                  <a:pt x="288719" y="154104"/>
                  <a:pt x="289322" y="94766"/>
                </a:cubicBezTo>
                <a:lnTo>
                  <a:pt x="171450" y="44805"/>
                </a:lnTo>
                <a:lnTo>
                  <a:pt x="171450" y="44805"/>
                </a:ln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0652A5FB-E303-9B07-6CAE-7B81F6B6AD04}"/>
              </a:ext>
            </a:extLst>
          </p:cNvPr>
          <p:cNvSpPr/>
          <p:nvPr/>
        </p:nvSpPr>
        <p:spPr>
          <a:xfrm>
            <a:off x="7862888" y="1857375"/>
            <a:ext cx="31146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Lossless Compression</a:t>
            </a:r>
            <a:endParaRPr lang="en-US" sz="1600" dirty="0"/>
          </a:p>
        </p:txBody>
      </p:sp>
      <p:sp>
        <p:nvSpPr>
          <p:cNvPr id="24" name="Text 22">
            <a:extLst>
              <a:ext uri="{FF2B5EF4-FFF2-40B4-BE49-F238E27FC236}">
                <a16:creationId xmlns:a16="http://schemas.microsoft.com/office/drawing/2014/main" id="{96E87EEE-24D4-C218-5446-C80A69A7DD01}"/>
              </a:ext>
            </a:extLst>
          </p:cNvPr>
          <p:cNvSpPr/>
          <p:nvPr/>
        </p:nvSpPr>
        <p:spPr>
          <a:xfrm>
            <a:off x="7281863" y="2390775"/>
            <a:ext cx="54102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Preserves all data</a:t>
            </a: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by finding patterns and creating efficient encoding. The process is completely reversible with perfect reconstruction.</a:t>
            </a:r>
            <a:endParaRPr lang="en-US" sz="1600" dirty="0"/>
          </a:p>
        </p:txBody>
      </p:sp>
      <p:sp>
        <p:nvSpPr>
          <p:cNvPr id="25" name="Text 23">
            <a:extLst>
              <a:ext uri="{FF2B5EF4-FFF2-40B4-BE49-F238E27FC236}">
                <a16:creationId xmlns:a16="http://schemas.microsoft.com/office/drawing/2014/main" id="{8BD13334-69FE-BB2D-3473-928DDD905A86}"/>
              </a:ext>
            </a:extLst>
          </p:cNvPr>
          <p:cNvSpPr/>
          <p:nvPr/>
        </p:nvSpPr>
        <p:spPr>
          <a:xfrm>
            <a:off x="7281863" y="3076575"/>
            <a:ext cx="5400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Compression Ratio</a:t>
            </a:r>
            <a:endParaRPr lang="en-US" sz="1600" dirty="0"/>
          </a:p>
        </p:txBody>
      </p:sp>
      <p:sp>
        <p:nvSpPr>
          <p:cNvPr id="26" name="Shape 24">
            <a:extLst>
              <a:ext uri="{FF2B5EF4-FFF2-40B4-BE49-F238E27FC236}">
                <a16:creationId xmlns:a16="http://schemas.microsoft.com/office/drawing/2014/main" id="{FE798B87-C366-FA73-778A-3515D1BCB9AD}"/>
              </a:ext>
            </a:extLst>
          </p:cNvPr>
          <p:cNvSpPr/>
          <p:nvPr/>
        </p:nvSpPr>
        <p:spPr>
          <a:xfrm>
            <a:off x="7281863" y="3381375"/>
            <a:ext cx="4352925" cy="304800"/>
          </a:xfrm>
          <a:custGeom>
            <a:avLst/>
            <a:gdLst/>
            <a:ahLst/>
            <a:cxnLst/>
            <a:rect l="l" t="t" r="r" b="b"/>
            <a:pathLst>
              <a:path w="4352925" h="304800">
                <a:moveTo>
                  <a:pt x="38100" y="0"/>
                </a:moveTo>
                <a:lnTo>
                  <a:pt x="4314825" y="0"/>
                </a:lnTo>
                <a:cubicBezTo>
                  <a:pt x="4335853" y="0"/>
                  <a:pt x="4352925" y="17072"/>
                  <a:pt x="4352925" y="38100"/>
                </a:cubicBezTo>
                <a:lnTo>
                  <a:pt x="4352925" y="266700"/>
                </a:lnTo>
                <a:cubicBezTo>
                  <a:pt x="4352925" y="287728"/>
                  <a:pt x="4335853" y="304800"/>
                  <a:pt x="4314825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5C6A"/>
          </a:solidFill>
          <a:ln/>
        </p:spPr>
      </p:sp>
      <p:sp>
        <p:nvSpPr>
          <p:cNvPr id="27" name="Text 25">
            <a:extLst>
              <a:ext uri="{FF2B5EF4-FFF2-40B4-BE49-F238E27FC236}">
                <a16:creationId xmlns:a16="http://schemas.microsoft.com/office/drawing/2014/main" id="{0A72AFFB-5E56-E023-6D44-7B662B03B19D}"/>
              </a:ext>
            </a:extLst>
          </p:cNvPr>
          <p:cNvSpPr/>
          <p:nvPr/>
        </p:nvSpPr>
        <p:spPr>
          <a:xfrm>
            <a:off x="11745278" y="3381375"/>
            <a:ext cx="9810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20-50%</a:t>
            </a:r>
            <a:endParaRPr lang="en-US" sz="1600" dirty="0"/>
          </a:p>
        </p:txBody>
      </p:sp>
      <p:sp>
        <p:nvSpPr>
          <p:cNvPr id="28" name="Text 26">
            <a:extLst>
              <a:ext uri="{FF2B5EF4-FFF2-40B4-BE49-F238E27FC236}">
                <a16:creationId xmlns:a16="http://schemas.microsoft.com/office/drawing/2014/main" id="{6B5E221A-805D-CE26-943A-973284600A01}"/>
              </a:ext>
            </a:extLst>
          </p:cNvPr>
          <p:cNvSpPr/>
          <p:nvPr/>
        </p:nvSpPr>
        <p:spPr>
          <a:xfrm>
            <a:off x="7281863" y="3876675"/>
            <a:ext cx="5400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Best For:</a:t>
            </a:r>
            <a:endParaRPr lang="en-US" sz="1600" dirty="0"/>
          </a:p>
        </p:txBody>
      </p:sp>
      <p:sp>
        <p:nvSpPr>
          <p:cNvPr id="29" name="Shape 27">
            <a:extLst>
              <a:ext uri="{FF2B5EF4-FFF2-40B4-BE49-F238E27FC236}">
                <a16:creationId xmlns:a16="http://schemas.microsoft.com/office/drawing/2014/main" id="{BFB01A1E-F7E4-3170-7939-255AD621E2EA}"/>
              </a:ext>
            </a:extLst>
          </p:cNvPr>
          <p:cNvSpPr/>
          <p:nvPr/>
        </p:nvSpPr>
        <p:spPr>
          <a:xfrm>
            <a:off x="7300913" y="42195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84862" y="15091"/>
                </a:moveTo>
                <a:cubicBezTo>
                  <a:pt x="83314" y="11698"/>
                  <a:pt x="79921" y="9525"/>
                  <a:pt x="76200" y="9525"/>
                </a:cubicBezTo>
                <a:cubicBezTo>
                  <a:pt x="72479" y="9525"/>
                  <a:pt x="69086" y="11698"/>
                  <a:pt x="67538" y="15091"/>
                </a:cubicBezTo>
                <a:lnTo>
                  <a:pt x="17711" y="123825"/>
                </a:lnTo>
                <a:lnTo>
                  <a:pt x="14288" y="123825"/>
                </a:lnTo>
                <a:cubicBezTo>
                  <a:pt x="9019" y="123825"/>
                  <a:pt x="4763" y="128081"/>
                  <a:pt x="4763" y="133350"/>
                </a:cubicBezTo>
                <a:cubicBezTo>
                  <a:pt x="4763" y="138619"/>
                  <a:pt x="9019" y="142875"/>
                  <a:pt x="14288" y="142875"/>
                </a:cubicBezTo>
                <a:lnTo>
                  <a:pt x="40481" y="142875"/>
                </a:lnTo>
                <a:cubicBezTo>
                  <a:pt x="45750" y="142875"/>
                  <a:pt x="50006" y="138619"/>
                  <a:pt x="50006" y="133350"/>
                </a:cubicBezTo>
                <a:cubicBezTo>
                  <a:pt x="50006" y="128081"/>
                  <a:pt x="45750" y="123825"/>
                  <a:pt x="40481" y="123825"/>
                </a:cubicBezTo>
                <a:lnTo>
                  <a:pt x="38666" y="123825"/>
                </a:lnTo>
                <a:lnTo>
                  <a:pt x="45214" y="109537"/>
                </a:lnTo>
                <a:lnTo>
                  <a:pt x="107216" y="109537"/>
                </a:lnTo>
                <a:lnTo>
                  <a:pt x="113764" y="123825"/>
                </a:lnTo>
                <a:lnTo>
                  <a:pt x="111949" y="123825"/>
                </a:lnTo>
                <a:cubicBezTo>
                  <a:pt x="106680" y="123825"/>
                  <a:pt x="102424" y="128081"/>
                  <a:pt x="102424" y="133350"/>
                </a:cubicBezTo>
                <a:cubicBezTo>
                  <a:pt x="102424" y="138619"/>
                  <a:pt x="106680" y="142875"/>
                  <a:pt x="111949" y="142875"/>
                </a:cubicBezTo>
                <a:lnTo>
                  <a:pt x="138142" y="142875"/>
                </a:lnTo>
                <a:cubicBezTo>
                  <a:pt x="143411" y="142875"/>
                  <a:pt x="147667" y="138619"/>
                  <a:pt x="147667" y="133350"/>
                </a:cubicBezTo>
                <a:cubicBezTo>
                  <a:pt x="147667" y="128081"/>
                  <a:pt x="143411" y="123825"/>
                  <a:pt x="138142" y="123825"/>
                </a:cubicBezTo>
                <a:lnTo>
                  <a:pt x="134719" y="123825"/>
                </a:lnTo>
                <a:lnTo>
                  <a:pt x="84892" y="15091"/>
                </a:lnTo>
                <a:close/>
                <a:moveTo>
                  <a:pt x="98465" y="90488"/>
                </a:moveTo>
                <a:lnTo>
                  <a:pt x="53935" y="90488"/>
                </a:lnTo>
                <a:lnTo>
                  <a:pt x="76200" y="41910"/>
                </a:lnTo>
                <a:lnTo>
                  <a:pt x="98465" y="90488"/>
                </a:ln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30" name="Text 28">
            <a:extLst>
              <a:ext uri="{FF2B5EF4-FFF2-40B4-BE49-F238E27FC236}">
                <a16:creationId xmlns:a16="http://schemas.microsoft.com/office/drawing/2014/main" id="{E10CAF78-0682-FF13-F985-CC4AD3D2A9FA}"/>
              </a:ext>
            </a:extLst>
          </p:cNvPr>
          <p:cNvSpPr/>
          <p:nvPr/>
        </p:nvSpPr>
        <p:spPr>
          <a:xfrm>
            <a:off x="7548563" y="4181475"/>
            <a:ext cx="1704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Text, logos, and graphics</a:t>
            </a:r>
            <a:endParaRPr lang="en-US" sz="1600" dirty="0"/>
          </a:p>
        </p:txBody>
      </p:sp>
      <p:sp>
        <p:nvSpPr>
          <p:cNvPr id="31" name="Shape 29">
            <a:extLst>
              <a:ext uri="{FF2B5EF4-FFF2-40B4-BE49-F238E27FC236}">
                <a16:creationId xmlns:a16="http://schemas.microsoft.com/office/drawing/2014/main" id="{D81CC2D9-2C31-6383-F811-F9685EF8893F}"/>
              </a:ext>
            </a:extLst>
          </p:cNvPr>
          <p:cNvSpPr/>
          <p:nvPr/>
        </p:nvSpPr>
        <p:spPr>
          <a:xfrm>
            <a:off x="7300913" y="45624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66764" y="-744"/>
                </a:moveTo>
                <a:cubicBezTo>
                  <a:pt x="72658" y="-4137"/>
                  <a:pt x="79921" y="-4137"/>
                  <a:pt x="85814" y="-744"/>
                </a:cubicBezTo>
                <a:lnTo>
                  <a:pt x="138172" y="29468"/>
                </a:lnTo>
                <a:cubicBezTo>
                  <a:pt x="144066" y="32861"/>
                  <a:pt x="147697" y="39172"/>
                  <a:pt x="147697" y="45958"/>
                </a:cubicBezTo>
                <a:lnTo>
                  <a:pt x="147697" y="106382"/>
                </a:lnTo>
                <a:cubicBezTo>
                  <a:pt x="147697" y="113199"/>
                  <a:pt x="144066" y="119479"/>
                  <a:pt x="138172" y="122872"/>
                </a:cubicBezTo>
                <a:lnTo>
                  <a:pt x="85814" y="153144"/>
                </a:lnTo>
                <a:cubicBezTo>
                  <a:pt x="79921" y="156537"/>
                  <a:pt x="72658" y="156537"/>
                  <a:pt x="66764" y="153144"/>
                </a:cubicBezTo>
                <a:lnTo>
                  <a:pt x="14436" y="122932"/>
                </a:lnTo>
                <a:cubicBezTo>
                  <a:pt x="8543" y="119539"/>
                  <a:pt x="4911" y="113228"/>
                  <a:pt x="4911" y="106442"/>
                </a:cubicBezTo>
                <a:lnTo>
                  <a:pt x="4911" y="46018"/>
                </a:lnTo>
                <a:cubicBezTo>
                  <a:pt x="4911" y="39201"/>
                  <a:pt x="8543" y="32921"/>
                  <a:pt x="14436" y="29528"/>
                </a:cubicBezTo>
                <a:lnTo>
                  <a:pt x="66764" y="-744"/>
                </a:lnTo>
                <a:close/>
                <a:moveTo>
                  <a:pt x="128617" y="106412"/>
                </a:moveTo>
                <a:lnTo>
                  <a:pt x="128617" y="56971"/>
                </a:lnTo>
                <a:lnTo>
                  <a:pt x="85814" y="81677"/>
                </a:lnTo>
                <a:lnTo>
                  <a:pt x="85814" y="131118"/>
                </a:lnTo>
                <a:lnTo>
                  <a:pt x="128617" y="106412"/>
                </a:ln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32" name="Text 30">
            <a:extLst>
              <a:ext uri="{FF2B5EF4-FFF2-40B4-BE49-F238E27FC236}">
                <a16:creationId xmlns:a16="http://schemas.microsoft.com/office/drawing/2014/main" id="{2D2CD10C-425B-F8EB-BBFE-ABD95959F4ED}"/>
              </a:ext>
            </a:extLst>
          </p:cNvPr>
          <p:cNvSpPr/>
          <p:nvPr/>
        </p:nvSpPr>
        <p:spPr>
          <a:xfrm>
            <a:off x="7548563" y="4524375"/>
            <a:ext cx="2457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Technical drawings and screenshots</a:t>
            </a:r>
            <a:endParaRPr lang="en-US" sz="1600" dirty="0"/>
          </a:p>
        </p:txBody>
      </p:sp>
      <p:sp>
        <p:nvSpPr>
          <p:cNvPr id="33" name="Shape 31">
            <a:extLst>
              <a:ext uri="{FF2B5EF4-FFF2-40B4-BE49-F238E27FC236}">
                <a16:creationId xmlns:a16="http://schemas.microsoft.com/office/drawing/2014/main" id="{85631F20-CA44-D66E-E46B-6AD755225910}"/>
              </a:ext>
            </a:extLst>
          </p:cNvPr>
          <p:cNvSpPr/>
          <p:nvPr/>
        </p:nvSpPr>
        <p:spPr>
          <a:xfrm>
            <a:off x="7310438" y="490537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9050" y="9525"/>
                </a:moveTo>
                <a:cubicBezTo>
                  <a:pt x="8543" y="9525"/>
                  <a:pt x="0" y="18068"/>
                  <a:pt x="0" y="28575"/>
                </a:cubicBezTo>
                <a:lnTo>
                  <a:pt x="0" y="123825"/>
                </a:lnTo>
                <a:cubicBezTo>
                  <a:pt x="0" y="134332"/>
                  <a:pt x="8543" y="142875"/>
                  <a:pt x="19050" y="142875"/>
                </a:cubicBezTo>
                <a:lnTo>
                  <a:pt x="114300" y="142875"/>
                </a:lnTo>
                <a:cubicBezTo>
                  <a:pt x="124807" y="142875"/>
                  <a:pt x="133350" y="134332"/>
                  <a:pt x="133350" y="123825"/>
                </a:cubicBezTo>
                <a:lnTo>
                  <a:pt x="133350" y="28575"/>
                </a:lnTo>
                <a:cubicBezTo>
                  <a:pt x="133350" y="18068"/>
                  <a:pt x="124807" y="9525"/>
                  <a:pt x="114300" y="9525"/>
                </a:cubicBezTo>
                <a:lnTo>
                  <a:pt x="19050" y="9525"/>
                </a:lnTo>
                <a:close/>
                <a:moveTo>
                  <a:pt x="91797" y="63311"/>
                </a:moveTo>
                <a:lnTo>
                  <a:pt x="67985" y="101411"/>
                </a:lnTo>
                <a:cubicBezTo>
                  <a:pt x="66735" y="103406"/>
                  <a:pt x="64591" y="104656"/>
                  <a:pt x="62240" y="104775"/>
                </a:cubicBezTo>
                <a:cubicBezTo>
                  <a:pt x="59888" y="104894"/>
                  <a:pt x="57626" y="103823"/>
                  <a:pt x="56227" y="101918"/>
                </a:cubicBezTo>
                <a:lnTo>
                  <a:pt x="41940" y="82867"/>
                </a:lnTo>
                <a:cubicBezTo>
                  <a:pt x="39559" y="79712"/>
                  <a:pt x="40213" y="75248"/>
                  <a:pt x="43369" y="72866"/>
                </a:cubicBezTo>
                <a:cubicBezTo>
                  <a:pt x="46524" y="70485"/>
                  <a:pt x="50989" y="71140"/>
                  <a:pt x="53370" y="74295"/>
                </a:cubicBezTo>
                <a:lnTo>
                  <a:pt x="61406" y="85011"/>
                </a:lnTo>
                <a:lnTo>
                  <a:pt x="79683" y="55751"/>
                </a:lnTo>
                <a:cubicBezTo>
                  <a:pt x="81766" y="52417"/>
                  <a:pt x="86171" y="51375"/>
                  <a:pt x="89535" y="53489"/>
                </a:cubicBezTo>
                <a:cubicBezTo>
                  <a:pt x="92899" y="55602"/>
                  <a:pt x="93911" y="59978"/>
                  <a:pt x="91797" y="63341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34" name="Text 32">
            <a:extLst>
              <a:ext uri="{FF2B5EF4-FFF2-40B4-BE49-F238E27FC236}">
                <a16:creationId xmlns:a16="http://schemas.microsoft.com/office/drawing/2014/main" id="{62F014B0-F241-B40A-8627-DD3F6F7FBC13}"/>
              </a:ext>
            </a:extLst>
          </p:cNvPr>
          <p:cNvSpPr/>
          <p:nvPr/>
        </p:nvSpPr>
        <p:spPr>
          <a:xfrm>
            <a:off x="7548563" y="4867275"/>
            <a:ext cx="2076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Images requiring transparency</a:t>
            </a:r>
            <a:endParaRPr lang="en-US" sz="1600" dirty="0"/>
          </a:p>
        </p:txBody>
      </p:sp>
      <p:sp>
        <p:nvSpPr>
          <p:cNvPr id="35" name="Text 33">
            <a:extLst>
              <a:ext uri="{FF2B5EF4-FFF2-40B4-BE49-F238E27FC236}">
                <a16:creationId xmlns:a16="http://schemas.microsoft.com/office/drawing/2014/main" id="{ABEA10BD-0AD6-C731-0443-738A4116981F}"/>
              </a:ext>
            </a:extLst>
          </p:cNvPr>
          <p:cNvSpPr/>
          <p:nvPr/>
        </p:nvSpPr>
        <p:spPr>
          <a:xfrm>
            <a:off x="7281863" y="6562725"/>
            <a:ext cx="5400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Advantage:</a:t>
            </a: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Perfect quality preservation</a:t>
            </a:r>
            <a:endParaRPr lang="en-US" sz="1600" dirty="0"/>
          </a:p>
        </p:txBody>
      </p:sp>
      <p:sp>
        <p:nvSpPr>
          <p:cNvPr id="36" name="Text 34">
            <a:extLst>
              <a:ext uri="{FF2B5EF4-FFF2-40B4-BE49-F238E27FC236}">
                <a16:creationId xmlns:a16="http://schemas.microsoft.com/office/drawing/2014/main" id="{D9099A6F-8B66-661C-4826-C1BEAE01F6A5}"/>
              </a:ext>
            </a:extLst>
          </p:cNvPr>
          <p:cNvSpPr/>
          <p:nvPr/>
        </p:nvSpPr>
        <p:spPr>
          <a:xfrm>
            <a:off x="7281863" y="6829425"/>
            <a:ext cx="53911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Limitation: Larger file sizes, less effective for photos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8976754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10377"/>
            <a:ext cx="788205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Supported Compression Algorithms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471142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181616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440662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3657540" y="213098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FFFF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1614" y="2335054"/>
            <a:ext cx="272177" cy="27217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30381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JPEG (Lossy)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3528536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Standard for photographic images, offering adjustable quality and file size.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548" y="2471142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181616">
              <a:alpha val="95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7428548" y="2440662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FFFFFF"/>
          </a:solidFill>
          <a:ln/>
        </p:spPr>
      </p:sp>
      <p:sp>
        <p:nvSpPr>
          <p:cNvPr id="11" name="Shape 8"/>
          <p:cNvSpPr/>
          <p:nvPr/>
        </p:nvSpPr>
        <p:spPr>
          <a:xfrm>
            <a:off x="10292298" y="213098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FFFF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96371" y="2335054"/>
            <a:ext cx="272177" cy="27217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85842" y="30381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WebP Lossy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7685842" y="3528536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Google's modern format, often providing better compression than JPEG at similar quality levels.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793790" y="5078611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181616">
              <a:alpha val="95000"/>
            </a:srgbClr>
          </a:solidFill>
          <a:ln/>
        </p:spPr>
      </p:sp>
      <p:sp>
        <p:nvSpPr>
          <p:cNvPr id="16" name="Shape 12"/>
          <p:cNvSpPr/>
          <p:nvPr/>
        </p:nvSpPr>
        <p:spPr>
          <a:xfrm>
            <a:off x="793790" y="5048131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FFFFFF"/>
          </a:solidFill>
          <a:ln/>
        </p:spPr>
      </p:sp>
      <p:sp>
        <p:nvSpPr>
          <p:cNvPr id="17" name="Shape 13"/>
          <p:cNvSpPr/>
          <p:nvPr/>
        </p:nvSpPr>
        <p:spPr>
          <a:xfrm>
            <a:off x="3657540" y="473844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FFFF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61614" y="4942523"/>
            <a:ext cx="272177" cy="272177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051084" y="56455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WebP Lossless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1051084" y="6136005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Preserves all original image data, similar to PNG, but often with smaller file sizes.</a:t>
            </a:r>
            <a:endParaRPr lang="en-US" sz="1750" dirty="0"/>
          </a:p>
        </p:txBody>
      </p:sp>
      <p:sp>
        <p:nvSpPr>
          <p:cNvPr id="21" name="Shape 16"/>
          <p:cNvSpPr/>
          <p:nvPr/>
        </p:nvSpPr>
        <p:spPr>
          <a:xfrm>
            <a:off x="7428548" y="5078611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181616">
              <a:alpha val="95000"/>
            </a:srgbClr>
          </a:solidFill>
          <a:ln/>
        </p:spPr>
      </p:sp>
      <p:sp>
        <p:nvSpPr>
          <p:cNvPr id="22" name="Shape 17"/>
          <p:cNvSpPr/>
          <p:nvPr/>
        </p:nvSpPr>
        <p:spPr>
          <a:xfrm>
            <a:off x="7428548" y="5048131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FFFFFF"/>
          </a:solidFill>
          <a:ln/>
        </p:spPr>
      </p:sp>
      <p:sp>
        <p:nvSpPr>
          <p:cNvPr id="23" name="Shape 18"/>
          <p:cNvSpPr/>
          <p:nvPr/>
        </p:nvSpPr>
        <p:spPr>
          <a:xfrm>
            <a:off x="10292298" y="473844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FFFF"/>
          </a:solidFill>
          <a:ln/>
        </p:spPr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96371" y="4942523"/>
            <a:ext cx="272177" cy="272177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685842" y="56455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PNG (Lossless)</a:t>
            </a:r>
            <a:endParaRPr lang="en-US" sz="2200" dirty="0"/>
          </a:p>
        </p:txBody>
      </p:sp>
      <p:sp>
        <p:nvSpPr>
          <p:cNvPr id="26" name="Text 20"/>
          <p:cNvSpPr/>
          <p:nvPr/>
        </p:nvSpPr>
        <p:spPr>
          <a:xfrm>
            <a:off x="7685842" y="6136005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Ideal for graphics with sharp edges and transparent backgrounds, ensuring no data loss.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  <p:bldP spid="14" grpId="0" animBg="1"/>
      <p:bldP spid="19" grpId="0" animBg="1"/>
      <p:bldP spid="20" grpId="0" animBg="1"/>
      <p:bldP spid="25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2C86DF64-87B2-600E-57FF-97AFBC977DCE}"/>
              </a:ext>
            </a:extLst>
          </p:cNvPr>
          <p:cNvSpPr/>
          <p:nvPr/>
        </p:nvSpPr>
        <p:spPr>
          <a:xfrm>
            <a:off x="1282700" y="1714339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Technology Stack &amp; Dependencies</a:t>
            </a:r>
            <a:endParaRPr lang="en-US" sz="1600" dirty="0"/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6095A366-C7B0-24D3-C071-ABECB6E974FA}"/>
              </a:ext>
            </a:extLst>
          </p:cNvPr>
          <p:cNvSpPr/>
          <p:nvPr/>
        </p:nvSpPr>
        <p:spPr>
          <a:xfrm>
            <a:off x="1282700" y="2209639"/>
            <a:ext cx="762000" cy="19050"/>
          </a:xfrm>
          <a:custGeom>
            <a:avLst/>
            <a:gdLst/>
            <a:ahLst/>
            <a:cxnLst/>
            <a:rect l="l" t="t" r="r" b="b"/>
            <a:pathLst>
              <a:path w="762000" h="19050">
                <a:moveTo>
                  <a:pt x="0" y="0"/>
                </a:moveTo>
                <a:lnTo>
                  <a:pt x="762000" y="0"/>
                </a:lnTo>
                <a:lnTo>
                  <a:pt x="762000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4" name="Shape 3">
            <a:extLst>
              <a:ext uri="{FF2B5EF4-FFF2-40B4-BE49-F238E27FC236}">
                <a16:creationId xmlns:a16="http://schemas.microsoft.com/office/drawing/2014/main" id="{92FC5A8F-E9FA-66B9-D5C5-B11106BD313B}"/>
              </a:ext>
            </a:extLst>
          </p:cNvPr>
          <p:cNvSpPr/>
          <p:nvPr/>
        </p:nvSpPr>
        <p:spPr>
          <a:xfrm>
            <a:off x="1301750" y="2419189"/>
            <a:ext cx="38100" cy="1771650"/>
          </a:xfrm>
          <a:custGeom>
            <a:avLst/>
            <a:gdLst/>
            <a:ahLst/>
            <a:cxnLst/>
            <a:rect l="l" t="t" r="r" b="b"/>
            <a:pathLst>
              <a:path w="38100" h="1771650">
                <a:moveTo>
                  <a:pt x="0" y="0"/>
                </a:moveTo>
                <a:lnTo>
                  <a:pt x="38100" y="0"/>
                </a:lnTo>
                <a:lnTo>
                  <a:pt x="38100" y="1771650"/>
                </a:lnTo>
                <a:lnTo>
                  <a:pt x="0" y="1771650"/>
                </a:lnTo>
                <a:lnTo>
                  <a:pt x="0" y="0"/>
                </a:ln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5" name="Shape 4">
            <a:extLst>
              <a:ext uri="{FF2B5EF4-FFF2-40B4-BE49-F238E27FC236}">
                <a16:creationId xmlns:a16="http://schemas.microsoft.com/office/drawing/2014/main" id="{BEBF5F7D-8909-0CD9-8959-191F1385B73D}"/>
              </a:ext>
            </a:extLst>
          </p:cNvPr>
          <p:cNvSpPr/>
          <p:nvPr/>
        </p:nvSpPr>
        <p:spPr>
          <a:xfrm>
            <a:off x="1613694" y="2419189"/>
            <a:ext cx="300038" cy="342900"/>
          </a:xfrm>
          <a:custGeom>
            <a:avLst/>
            <a:gdLst/>
            <a:ahLst/>
            <a:cxnLst/>
            <a:rect l="l" t="t" r="r" b="b"/>
            <a:pathLst>
              <a:path w="300038" h="342900">
                <a:moveTo>
                  <a:pt x="294546" y="134280"/>
                </a:moveTo>
                <a:cubicBezTo>
                  <a:pt x="289389" y="113586"/>
                  <a:pt x="279611" y="97981"/>
                  <a:pt x="258782" y="97981"/>
                </a:cubicBezTo>
                <a:lnTo>
                  <a:pt x="231926" y="97981"/>
                </a:lnTo>
                <a:lnTo>
                  <a:pt x="231926" y="129726"/>
                </a:lnTo>
                <a:cubicBezTo>
                  <a:pt x="231926" y="154372"/>
                  <a:pt x="211031" y="175133"/>
                  <a:pt x="187189" y="175133"/>
                </a:cubicBezTo>
                <a:lnTo>
                  <a:pt x="115662" y="175133"/>
                </a:lnTo>
                <a:cubicBezTo>
                  <a:pt x="96106" y="175133"/>
                  <a:pt x="79898" y="191877"/>
                  <a:pt x="79898" y="211500"/>
                </a:cubicBezTo>
                <a:lnTo>
                  <a:pt x="79898" y="279678"/>
                </a:lnTo>
                <a:cubicBezTo>
                  <a:pt x="79898" y="299100"/>
                  <a:pt x="96775" y="310485"/>
                  <a:pt x="115662" y="316044"/>
                </a:cubicBezTo>
                <a:cubicBezTo>
                  <a:pt x="138299" y="322674"/>
                  <a:pt x="160065" y="323880"/>
                  <a:pt x="187189" y="316044"/>
                </a:cubicBezTo>
                <a:cubicBezTo>
                  <a:pt x="205204" y="310820"/>
                  <a:pt x="222952" y="300305"/>
                  <a:pt x="222952" y="279678"/>
                </a:cubicBezTo>
                <a:lnTo>
                  <a:pt x="222952" y="252420"/>
                </a:lnTo>
                <a:lnTo>
                  <a:pt x="151492" y="252420"/>
                </a:lnTo>
                <a:lnTo>
                  <a:pt x="151492" y="243312"/>
                </a:lnTo>
                <a:lnTo>
                  <a:pt x="258782" y="243312"/>
                </a:lnTo>
                <a:cubicBezTo>
                  <a:pt x="279611" y="243312"/>
                  <a:pt x="287313" y="228779"/>
                  <a:pt x="294546" y="207012"/>
                </a:cubicBezTo>
                <a:cubicBezTo>
                  <a:pt x="302047" y="184577"/>
                  <a:pt x="301712" y="163011"/>
                  <a:pt x="294546" y="134280"/>
                </a:cubicBezTo>
                <a:close/>
                <a:moveTo>
                  <a:pt x="191676" y="297827"/>
                </a:moveTo>
                <a:cubicBezTo>
                  <a:pt x="186579" y="298185"/>
                  <a:pt x="181708" y="295668"/>
                  <a:pt x="179050" y="291304"/>
                </a:cubicBezTo>
                <a:cubicBezTo>
                  <a:pt x="176393" y="286940"/>
                  <a:pt x="176393" y="281457"/>
                  <a:pt x="179050" y="277093"/>
                </a:cubicBezTo>
                <a:cubicBezTo>
                  <a:pt x="181708" y="272729"/>
                  <a:pt x="186579" y="270212"/>
                  <a:pt x="191676" y="270570"/>
                </a:cubicBezTo>
                <a:cubicBezTo>
                  <a:pt x="196773" y="270212"/>
                  <a:pt x="201644" y="272729"/>
                  <a:pt x="204301" y="277093"/>
                </a:cubicBezTo>
                <a:cubicBezTo>
                  <a:pt x="206959" y="281457"/>
                  <a:pt x="206959" y="286940"/>
                  <a:pt x="204301" y="291304"/>
                </a:cubicBezTo>
                <a:cubicBezTo>
                  <a:pt x="201644" y="295668"/>
                  <a:pt x="196773" y="298185"/>
                  <a:pt x="191676" y="297827"/>
                </a:cubicBezTo>
                <a:close/>
                <a:moveTo>
                  <a:pt x="112380" y="166159"/>
                </a:moveTo>
                <a:lnTo>
                  <a:pt x="183907" y="166159"/>
                </a:lnTo>
                <a:cubicBezTo>
                  <a:pt x="203798" y="166159"/>
                  <a:pt x="219670" y="149751"/>
                  <a:pt x="219670" y="129793"/>
                </a:cubicBezTo>
                <a:lnTo>
                  <a:pt x="219670" y="61548"/>
                </a:lnTo>
                <a:cubicBezTo>
                  <a:pt x="219670" y="42126"/>
                  <a:pt x="203329" y="27593"/>
                  <a:pt x="183907" y="24311"/>
                </a:cubicBezTo>
                <a:cubicBezTo>
                  <a:pt x="159931" y="20360"/>
                  <a:pt x="133878" y="20561"/>
                  <a:pt x="112380" y="24378"/>
                </a:cubicBezTo>
                <a:cubicBezTo>
                  <a:pt x="82108" y="29736"/>
                  <a:pt x="76617" y="40920"/>
                  <a:pt x="76617" y="61615"/>
                </a:cubicBezTo>
                <a:lnTo>
                  <a:pt x="76617" y="88873"/>
                </a:lnTo>
                <a:lnTo>
                  <a:pt x="148210" y="88873"/>
                </a:lnTo>
                <a:lnTo>
                  <a:pt x="148210" y="97981"/>
                </a:lnTo>
                <a:lnTo>
                  <a:pt x="49761" y="97981"/>
                </a:lnTo>
                <a:cubicBezTo>
                  <a:pt x="28932" y="97981"/>
                  <a:pt x="10716" y="110505"/>
                  <a:pt x="5023" y="134280"/>
                </a:cubicBezTo>
                <a:cubicBezTo>
                  <a:pt x="-1540" y="161538"/>
                  <a:pt x="-1808" y="178549"/>
                  <a:pt x="5023" y="207012"/>
                </a:cubicBezTo>
                <a:cubicBezTo>
                  <a:pt x="10113" y="228176"/>
                  <a:pt x="22235" y="243312"/>
                  <a:pt x="43063" y="243312"/>
                </a:cubicBezTo>
                <a:lnTo>
                  <a:pt x="67642" y="243312"/>
                </a:lnTo>
                <a:lnTo>
                  <a:pt x="67642" y="210629"/>
                </a:lnTo>
                <a:cubicBezTo>
                  <a:pt x="67642" y="186988"/>
                  <a:pt x="88069" y="166159"/>
                  <a:pt x="112380" y="166159"/>
                </a:cubicBezTo>
                <a:close/>
                <a:moveTo>
                  <a:pt x="107960" y="43331"/>
                </a:moveTo>
                <a:cubicBezTo>
                  <a:pt x="115500" y="43331"/>
                  <a:pt x="121622" y="49453"/>
                  <a:pt x="121622" y="56994"/>
                </a:cubicBezTo>
                <a:cubicBezTo>
                  <a:pt x="121622" y="64534"/>
                  <a:pt x="115500" y="70656"/>
                  <a:pt x="107960" y="70656"/>
                </a:cubicBezTo>
                <a:cubicBezTo>
                  <a:pt x="100419" y="70656"/>
                  <a:pt x="94297" y="64534"/>
                  <a:pt x="94297" y="56994"/>
                </a:cubicBezTo>
                <a:cubicBezTo>
                  <a:pt x="94297" y="49453"/>
                  <a:pt x="100419" y="43331"/>
                  <a:pt x="107960" y="43331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6" name="Text 5">
            <a:extLst>
              <a:ext uri="{FF2B5EF4-FFF2-40B4-BE49-F238E27FC236}">
                <a16:creationId xmlns:a16="http://schemas.microsoft.com/office/drawing/2014/main" id="{8F25CFF6-6A9E-A088-F23A-63063D3DA633}"/>
              </a:ext>
            </a:extLst>
          </p:cNvPr>
          <p:cNvSpPr/>
          <p:nvPr/>
        </p:nvSpPr>
        <p:spPr>
          <a:xfrm>
            <a:off x="2092325" y="2438239"/>
            <a:ext cx="10858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Streamlit</a:t>
            </a:r>
            <a:endParaRPr lang="en-US" sz="1600" dirty="0"/>
          </a:p>
        </p:txBody>
      </p:sp>
      <p:sp>
        <p:nvSpPr>
          <p:cNvPr id="7" name="Text 6">
            <a:extLst>
              <a:ext uri="{FF2B5EF4-FFF2-40B4-BE49-F238E27FC236}">
                <a16:creationId xmlns:a16="http://schemas.microsoft.com/office/drawing/2014/main" id="{F0637E39-EEA6-BF56-815B-D76597FCE76D}"/>
              </a:ext>
            </a:extLst>
          </p:cNvPr>
          <p:cNvSpPr/>
          <p:nvPr/>
        </p:nvSpPr>
        <p:spPr>
          <a:xfrm>
            <a:off x="1549400" y="2914489"/>
            <a:ext cx="34956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Web framework enabling rapid development of data applications with automatic state management and reactive updates</a:t>
            </a:r>
            <a:endParaRPr lang="en-US" sz="1600" dirty="0"/>
          </a:p>
        </p:txBody>
      </p:sp>
      <p:sp>
        <p:nvSpPr>
          <p:cNvPr id="8" name="Text 7">
            <a:extLst>
              <a:ext uri="{FF2B5EF4-FFF2-40B4-BE49-F238E27FC236}">
                <a16:creationId xmlns:a16="http://schemas.microsoft.com/office/drawing/2014/main" id="{B98D2AB3-D614-DEC9-E366-3D7C11B9F505}"/>
              </a:ext>
            </a:extLst>
          </p:cNvPr>
          <p:cNvSpPr/>
          <p:nvPr/>
        </p:nvSpPr>
        <p:spPr>
          <a:xfrm>
            <a:off x="1549400" y="3809839"/>
            <a:ext cx="34861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Key Features:</a:t>
            </a: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Auto-reruns, widget state caching, wide layout support</a:t>
            </a:r>
            <a:endParaRPr lang="en-US" sz="1600" dirty="0"/>
          </a:p>
        </p:txBody>
      </p:sp>
      <p:sp>
        <p:nvSpPr>
          <p:cNvPr id="9" name="Shape 8">
            <a:extLst>
              <a:ext uri="{FF2B5EF4-FFF2-40B4-BE49-F238E27FC236}">
                <a16:creationId xmlns:a16="http://schemas.microsoft.com/office/drawing/2014/main" id="{7DF4D939-F4B5-6CE3-9697-3A7CD98075CA}"/>
              </a:ext>
            </a:extLst>
          </p:cNvPr>
          <p:cNvSpPr/>
          <p:nvPr/>
        </p:nvSpPr>
        <p:spPr>
          <a:xfrm>
            <a:off x="5175250" y="2419189"/>
            <a:ext cx="38100" cy="1771650"/>
          </a:xfrm>
          <a:custGeom>
            <a:avLst/>
            <a:gdLst/>
            <a:ahLst/>
            <a:cxnLst/>
            <a:rect l="l" t="t" r="r" b="b"/>
            <a:pathLst>
              <a:path w="38100" h="1771650">
                <a:moveTo>
                  <a:pt x="0" y="0"/>
                </a:moveTo>
                <a:lnTo>
                  <a:pt x="38100" y="0"/>
                </a:lnTo>
                <a:lnTo>
                  <a:pt x="38100" y="1771650"/>
                </a:lnTo>
                <a:lnTo>
                  <a:pt x="0" y="1771650"/>
                </a:lnTo>
                <a:lnTo>
                  <a:pt x="0" y="0"/>
                </a:ln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10" name="Shape 9">
            <a:extLst>
              <a:ext uri="{FF2B5EF4-FFF2-40B4-BE49-F238E27FC236}">
                <a16:creationId xmlns:a16="http://schemas.microsoft.com/office/drawing/2014/main" id="{1F28A471-654B-B411-44B3-4B43B931D6D2}"/>
              </a:ext>
            </a:extLst>
          </p:cNvPr>
          <p:cNvSpPr/>
          <p:nvPr/>
        </p:nvSpPr>
        <p:spPr>
          <a:xfrm>
            <a:off x="5444331" y="2543014"/>
            <a:ext cx="385763" cy="342900"/>
          </a:xfrm>
          <a:custGeom>
            <a:avLst/>
            <a:gdLst/>
            <a:ahLst/>
            <a:cxnLst/>
            <a:rect l="l" t="t" r="r" b="b"/>
            <a:pathLst>
              <a:path w="385763" h="342900">
                <a:moveTo>
                  <a:pt x="64294" y="64294"/>
                </a:moveTo>
                <a:cubicBezTo>
                  <a:pt x="64294" y="40652"/>
                  <a:pt x="83515" y="21431"/>
                  <a:pt x="107156" y="21431"/>
                </a:cubicBezTo>
                <a:lnTo>
                  <a:pt x="321469" y="21431"/>
                </a:lnTo>
                <a:cubicBezTo>
                  <a:pt x="345110" y="21431"/>
                  <a:pt x="364331" y="40652"/>
                  <a:pt x="364331" y="64294"/>
                </a:cubicBezTo>
                <a:lnTo>
                  <a:pt x="364331" y="235744"/>
                </a:lnTo>
                <a:cubicBezTo>
                  <a:pt x="364331" y="259385"/>
                  <a:pt x="345110" y="278606"/>
                  <a:pt x="321469" y="278606"/>
                </a:cubicBezTo>
                <a:lnTo>
                  <a:pt x="107156" y="278606"/>
                </a:lnTo>
                <a:cubicBezTo>
                  <a:pt x="83515" y="278606"/>
                  <a:pt x="64294" y="259385"/>
                  <a:pt x="64294" y="235744"/>
                </a:cubicBezTo>
                <a:lnTo>
                  <a:pt x="64294" y="64294"/>
                </a:lnTo>
                <a:close/>
                <a:moveTo>
                  <a:pt x="16073" y="85725"/>
                </a:moveTo>
                <a:cubicBezTo>
                  <a:pt x="24981" y="85725"/>
                  <a:pt x="32147" y="92891"/>
                  <a:pt x="32147" y="101798"/>
                </a:cubicBezTo>
                <a:lnTo>
                  <a:pt x="32147" y="300038"/>
                </a:lnTo>
                <a:cubicBezTo>
                  <a:pt x="32147" y="305931"/>
                  <a:pt x="36969" y="310753"/>
                  <a:pt x="42863" y="310753"/>
                </a:cubicBezTo>
                <a:lnTo>
                  <a:pt x="283964" y="310753"/>
                </a:lnTo>
                <a:cubicBezTo>
                  <a:pt x="292871" y="310753"/>
                  <a:pt x="300038" y="317919"/>
                  <a:pt x="300038" y="326827"/>
                </a:cubicBezTo>
                <a:cubicBezTo>
                  <a:pt x="300038" y="335734"/>
                  <a:pt x="292871" y="342900"/>
                  <a:pt x="283964" y="342900"/>
                </a:cubicBezTo>
                <a:lnTo>
                  <a:pt x="42863" y="342900"/>
                </a:lnTo>
                <a:cubicBezTo>
                  <a:pt x="19221" y="342900"/>
                  <a:pt x="0" y="323679"/>
                  <a:pt x="0" y="300038"/>
                </a:cubicBezTo>
                <a:lnTo>
                  <a:pt x="0" y="101798"/>
                </a:lnTo>
                <a:cubicBezTo>
                  <a:pt x="0" y="92891"/>
                  <a:pt x="7166" y="85725"/>
                  <a:pt x="16073" y="85725"/>
                </a:cubicBezTo>
                <a:close/>
                <a:moveTo>
                  <a:pt x="128588" y="107156"/>
                </a:moveTo>
                <a:cubicBezTo>
                  <a:pt x="140416" y="107156"/>
                  <a:pt x="150019" y="97553"/>
                  <a:pt x="150019" y="85725"/>
                </a:cubicBezTo>
                <a:cubicBezTo>
                  <a:pt x="150019" y="73897"/>
                  <a:pt x="140416" y="64294"/>
                  <a:pt x="128588" y="64294"/>
                </a:cubicBezTo>
                <a:cubicBezTo>
                  <a:pt x="116759" y="64294"/>
                  <a:pt x="107156" y="73897"/>
                  <a:pt x="107156" y="85725"/>
                </a:cubicBezTo>
                <a:cubicBezTo>
                  <a:pt x="107156" y="97553"/>
                  <a:pt x="116759" y="107156"/>
                  <a:pt x="128588" y="107156"/>
                </a:cubicBezTo>
                <a:close/>
                <a:moveTo>
                  <a:pt x="260189" y="114858"/>
                </a:moveTo>
                <a:cubicBezTo>
                  <a:pt x="257242" y="110103"/>
                  <a:pt x="252085" y="107156"/>
                  <a:pt x="246459" y="107156"/>
                </a:cubicBezTo>
                <a:cubicBezTo>
                  <a:pt x="240834" y="107156"/>
                  <a:pt x="235677" y="110103"/>
                  <a:pt x="232730" y="114858"/>
                </a:cubicBezTo>
                <a:lnTo>
                  <a:pt x="195024" y="176540"/>
                </a:lnTo>
                <a:lnTo>
                  <a:pt x="178616" y="156046"/>
                </a:lnTo>
                <a:cubicBezTo>
                  <a:pt x="175535" y="152229"/>
                  <a:pt x="170981" y="150019"/>
                  <a:pt x="166092" y="150019"/>
                </a:cubicBezTo>
                <a:cubicBezTo>
                  <a:pt x="161203" y="150019"/>
                  <a:pt x="156582" y="152229"/>
                  <a:pt x="153568" y="156046"/>
                </a:cubicBezTo>
                <a:lnTo>
                  <a:pt x="110706" y="209624"/>
                </a:lnTo>
                <a:cubicBezTo>
                  <a:pt x="106821" y="214446"/>
                  <a:pt x="106085" y="221077"/>
                  <a:pt x="108764" y="226635"/>
                </a:cubicBezTo>
                <a:cubicBezTo>
                  <a:pt x="111443" y="232194"/>
                  <a:pt x="117068" y="235744"/>
                  <a:pt x="123230" y="235744"/>
                </a:cubicBezTo>
                <a:lnTo>
                  <a:pt x="305395" y="235744"/>
                </a:lnTo>
                <a:cubicBezTo>
                  <a:pt x="311222" y="235744"/>
                  <a:pt x="316580" y="232596"/>
                  <a:pt x="319393" y="227506"/>
                </a:cubicBezTo>
                <a:cubicBezTo>
                  <a:pt x="322205" y="222416"/>
                  <a:pt x="322138" y="216255"/>
                  <a:pt x="319058" y="211232"/>
                </a:cubicBezTo>
                <a:lnTo>
                  <a:pt x="260122" y="114791"/>
                </a:ln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11" name="Text 10">
            <a:extLst>
              <a:ext uri="{FF2B5EF4-FFF2-40B4-BE49-F238E27FC236}">
                <a16:creationId xmlns:a16="http://schemas.microsoft.com/office/drawing/2014/main" id="{23BEAD24-F275-7A6C-8AF6-6E0BBB30CF4A}"/>
              </a:ext>
            </a:extLst>
          </p:cNvPr>
          <p:cNvSpPr/>
          <p:nvPr/>
        </p:nvSpPr>
        <p:spPr>
          <a:xfrm>
            <a:off x="5965825" y="2562064"/>
            <a:ext cx="1181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PIL/Pillow</a:t>
            </a:r>
            <a:endParaRPr lang="en-US" sz="1600" dirty="0"/>
          </a:p>
        </p:txBody>
      </p:sp>
      <p:sp>
        <p:nvSpPr>
          <p:cNvPr id="12" name="Text 11">
            <a:extLst>
              <a:ext uri="{FF2B5EF4-FFF2-40B4-BE49-F238E27FC236}">
                <a16:creationId xmlns:a16="http://schemas.microsoft.com/office/drawing/2014/main" id="{BC1CB36F-453E-0162-40FE-56DA076E6878}"/>
              </a:ext>
            </a:extLst>
          </p:cNvPr>
          <p:cNvSpPr/>
          <p:nvPr/>
        </p:nvSpPr>
        <p:spPr>
          <a:xfrm>
            <a:off x="5422900" y="3038314"/>
            <a:ext cx="34956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Python Imaging Library providing extensive image format support and efficient pixel manipulation</a:t>
            </a:r>
            <a:endParaRPr lang="en-US" sz="1600" dirty="0"/>
          </a:p>
        </p:txBody>
      </p:sp>
      <p:sp>
        <p:nvSpPr>
          <p:cNvPr id="13" name="Text 12">
            <a:extLst>
              <a:ext uri="{FF2B5EF4-FFF2-40B4-BE49-F238E27FC236}">
                <a16:creationId xmlns:a16="http://schemas.microsoft.com/office/drawing/2014/main" id="{3EDA5193-ABB0-9D25-FF1A-0438B78F868F}"/>
              </a:ext>
            </a:extLst>
          </p:cNvPr>
          <p:cNvSpPr/>
          <p:nvPr/>
        </p:nvSpPr>
        <p:spPr>
          <a:xfrm>
            <a:off x="5422900" y="3686014"/>
            <a:ext cx="34861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Usage:</a:t>
            </a: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Image loading, format conversion, codec-specific saving</a:t>
            </a:r>
            <a:endParaRPr lang="en-US" sz="1600" dirty="0"/>
          </a:p>
        </p:txBody>
      </p:sp>
      <p:sp>
        <p:nvSpPr>
          <p:cNvPr id="14" name="Shape 13">
            <a:extLst>
              <a:ext uri="{FF2B5EF4-FFF2-40B4-BE49-F238E27FC236}">
                <a16:creationId xmlns:a16="http://schemas.microsoft.com/office/drawing/2014/main" id="{786E6D08-414A-D2F6-6CF3-14896F3886D9}"/>
              </a:ext>
            </a:extLst>
          </p:cNvPr>
          <p:cNvSpPr/>
          <p:nvPr/>
        </p:nvSpPr>
        <p:spPr>
          <a:xfrm>
            <a:off x="9048750" y="2419189"/>
            <a:ext cx="38100" cy="1771650"/>
          </a:xfrm>
          <a:custGeom>
            <a:avLst/>
            <a:gdLst/>
            <a:ahLst/>
            <a:cxnLst/>
            <a:rect l="l" t="t" r="r" b="b"/>
            <a:pathLst>
              <a:path w="38100" h="1771650">
                <a:moveTo>
                  <a:pt x="0" y="0"/>
                </a:moveTo>
                <a:lnTo>
                  <a:pt x="38100" y="0"/>
                </a:lnTo>
                <a:lnTo>
                  <a:pt x="38100" y="1771650"/>
                </a:lnTo>
                <a:lnTo>
                  <a:pt x="0" y="1771650"/>
                </a:lnTo>
                <a:lnTo>
                  <a:pt x="0" y="0"/>
                </a:ln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15" name="Shape 14">
            <a:extLst>
              <a:ext uri="{FF2B5EF4-FFF2-40B4-BE49-F238E27FC236}">
                <a16:creationId xmlns:a16="http://schemas.microsoft.com/office/drawing/2014/main" id="{E3266D0C-A0DC-A186-EF38-783B3D164464}"/>
              </a:ext>
            </a:extLst>
          </p:cNvPr>
          <p:cNvSpPr/>
          <p:nvPr/>
        </p:nvSpPr>
        <p:spPr>
          <a:xfrm>
            <a:off x="9382125" y="2638264"/>
            <a:ext cx="257175" cy="342900"/>
          </a:xfrm>
          <a:custGeom>
            <a:avLst/>
            <a:gdLst/>
            <a:ahLst/>
            <a:cxnLst/>
            <a:rect l="l" t="t" r="r" b="b"/>
            <a:pathLst>
              <a:path w="257175" h="342900">
                <a:moveTo>
                  <a:pt x="42863" y="0"/>
                </a:moveTo>
                <a:cubicBezTo>
                  <a:pt x="19221" y="0"/>
                  <a:pt x="0" y="19221"/>
                  <a:pt x="0" y="42863"/>
                </a:cubicBezTo>
                <a:lnTo>
                  <a:pt x="0" y="300038"/>
                </a:lnTo>
                <a:cubicBezTo>
                  <a:pt x="0" y="323679"/>
                  <a:pt x="19221" y="342900"/>
                  <a:pt x="42863" y="342900"/>
                </a:cubicBezTo>
                <a:lnTo>
                  <a:pt x="214313" y="342900"/>
                </a:lnTo>
                <a:cubicBezTo>
                  <a:pt x="237954" y="342900"/>
                  <a:pt x="257175" y="323679"/>
                  <a:pt x="257175" y="300038"/>
                </a:cubicBezTo>
                <a:lnTo>
                  <a:pt x="257175" y="42863"/>
                </a:lnTo>
                <a:cubicBezTo>
                  <a:pt x="257175" y="19221"/>
                  <a:pt x="237954" y="0"/>
                  <a:pt x="214313" y="0"/>
                </a:cubicBezTo>
                <a:lnTo>
                  <a:pt x="42863" y="0"/>
                </a:lnTo>
                <a:close/>
                <a:moveTo>
                  <a:pt x="64294" y="42863"/>
                </a:moveTo>
                <a:lnTo>
                  <a:pt x="192881" y="42863"/>
                </a:lnTo>
                <a:cubicBezTo>
                  <a:pt x="204735" y="42863"/>
                  <a:pt x="214313" y="52440"/>
                  <a:pt x="214313" y="64294"/>
                </a:cubicBezTo>
                <a:lnTo>
                  <a:pt x="214313" y="85725"/>
                </a:lnTo>
                <a:cubicBezTo>
                  <a:pt x="214313" y="97579"/>
                  <a:pt x="204735" y="107156"/>
                  <a:pt x="192881" y="107156"/>
                </a:cubicBezTo>
                <a:lnTo>
                  <a:pt x="64294" y="107156"/>
                </a:lnTo>
                <a:cubicBezTo>
                  <a:pt x="52440" y="107156"/>
                  <a:pt x="42863" y="97579"/>
                  <a:pt x="42863" y="85725"/>
                </a:cubicBezTo>
                <a:lnTo>
                  <a:pt x="42863" y="64294"/>
                </a:lnTo>
                <a:cubicBezTo>
                  <a:pt x="42863" y="52440"/>
                  <a:pt x="52440" y="42863"/>
                  <a:pt x="64294" y="42863"/>
                </a:cubicBezTo>
                <a:close/>
                <a:moveTo>
                  <a:pt x="75009" y="155377"/>
                </a:moveTo>
                <a:cubicBezTo>
                  <a:pt x="75009" y="164248"/>
                  <a:pt x="67807" y="171450"/>
                  <a:pt x="58936" y="171450"/>
                </a:cubicBezTo>
                <a:cubicBezTo>
                  <a:pt x="50065" y="171450"/>
                  <a:pt x="42863" y="164248"/>
                  <a:pt x="42863" y="155377"/>
                </a:cubicBezTo>
                <a:cubicBezTo>
                  <a:pt x="42863" y="146505"/>
                  <a:pt x="50065" y="139303"/>
                  <a:pt x="58936" y="139303"/>
                </a:cubicBezTo>
                <a:cubicBezTo>
                  <a:pt x="67807" y="139303"/>
                  <a:pt x="75009" y="146505"/>
                  <a:pt x="75009" y="155377"/>
                </a:cubicBezTo>
                <a:close/>
                <a:moveTo>
                  <a:pt x="128588" y="171450"/>
                </a:moveTo>
                <a:cubicBezTo>
                  <a:pt x="119716" y="171450"/>
                  <a:pt x="112514" y="164248"/>
                  <a:pt x="112514" y="155377"/>
                </a:cubicBezTo>
                <a:cubicBezTo>
                  <a:pt x="112514" y="146505"/>
                  <a:pt x="119716" y="139303"/>
                  <a:pt x="128588" y="139303"/>
                </a:cubicBezTo>
                <a:cubicBezTo>
                  <a:pt x="137459" y="139303"/>
                  <a:pt x="144661" y="146505"/>
                  <a:pt x="144661" y="155377"/>
                </a:cubicBezTo>
                <a:cubicBezTo>
                  <a:pt x="144661" y="164248"/>
                  <a:pt x="137459" y="171450"/>
                  <a:pt x="128588" y="171450"/>
                </a:cubicBezTo>
                <a:close/>
                <a:moveTo>
                  <a:pt x="214313" y="155377"/>
                </a:moveTo>
                <a:cubicBezTo>
                  <a:pt x="214313" y="164248"/>
                  <a:pt x="207110" y="171450"/>
                  <a:pt x="198239" y="171450"/>
                </a:cubicBezTo>
                <a:cubicBezTo>
                  <a:pt x="189368" y="171450"/>
                  <a:pt x="182166" y="164248"/>
                  <a:pt x="182166" y="155377"/>
                </a:cubicBezTo>
                <a:cubicBezTo>
                  <a:pt x="182166" y="146505"/>
                  <a:pt x="189368" y="139303"/>
                  <a:pt x="198239" y="139303"/>
                </a:cubicBezTo>
                <a:cubicBezTo>
                  <a:pt x="207110" y="139303"/>
                  <a:pt x="214313" y="146505"/>
                  <a:pt x="214313" y="155377"/>
                </a:cubicBezTo>
                <a:close/>
                <a:moveTo>
                  <a:pt x="58936" y="235744"/>
                </a:moveTo>
                <a:cubicBezTo>
                  <a:pt x="50065" y="235744"/>
                  <a:pt x="42863" y="228541"/>
                  <a:pt x="42863" y="219670"/>
                </a:cubicBezTo>
                <a:cubicBezTo>
                  <a:pt x="42863" y="210799"/>
                  <a:pt x="50065" y="203597"/>
                  <a:pt x="58936" y="203597"/>
                </a:cubicBezTo>
                <a:cubicBezTo>
                  <a:pt x="67807" y="203597"/>
                  <a:pt x="75009" y="210799"/>
                  <a:pt x="75009" y="219670"/>
                </a:cubicBezTo>
                <a:cubicBezTo>
                  <a:pt x="75009" y="228541"/>
                  <a:pt x="67807" y="235744"/>
                  <a:pt x="58936" y="235744"/>
                </a:cubicBezTo>
                <a:close/>
                <a:moveTo>
                  <a:pt x="144661" y="219670"/>
                </a:moveTo>
                <a:cubicBezTo>
                  <a:pt x="144661" y="228541"/>
                  <a:pt x="137459" y="235744"/>
                  <a:pt x="128588" y="235744"/>
                </a:cubicBezTo>
                <a:cubicBezTo>
                  <a:pt x="119716" y="235744"/>
                  <a:pt x="112514" y="228541"/>
                  <a:pt x="112514" y="219670"/>
                </a:cubicBezTo>
                <a:cubicBezTo>
                  <a:pt x="112514" y="210799"/>
                  <a:pt x="119716" y="203597"/>
                  <a:pt x="128588" y="203597"/>
                </a:cubicBezTo>
                <a:cubicBezTo>
                  <a:pt x="137459" y="203597"/>
                  <a:pt x="144661" y="210799"/>
                  <a:pt x="144661" y="219670"/>
                </a:cubicBezTo>
                <a:close/>
                <a:moveTo>
                  <a:pt x="198239" y="235744"/>
                </a:moveTo>
                <a:cubicBezTo>
                  <a:pt x="189368" y="235744"/>
                  <a:pt x="182166" y="228541"/>
                  <a:pt x="182166" y="219670"/>
                </a:cubicBezTo>
                <a:cubicBezTo>
                  <a:pt x="182166" y="210799"/>
                  <a:pt x="189368" y="203597"/>
                  <a:pt x="198239" y="203597"/>
                </a:cubicBezTo>
                <a:cubicBezTo>
                  <a:pt x="207110" y="203597"/>
                  <a:pt x="214313" y="210799"/>
                  <a:pt x="214313" y="219670"/>
                </a:cubicBezTo>
                <a:cubicBezTo>
                  <a:pt x="214313" y="228541"/>
                  <a:pt x="207110" y="235744"/>
                  <a:pt x="198239" y="235744"/>
                </a:cubicBezTo>
                <a:close/>
                <a:moveTo>
                  <a:pt x="42863" y="283964"/>
                </a:moveTo>
                <a:cubicBezTo>
                  <a:pt x="42863" y="275057"/>
                  <a:pt x="50029" y="267891"/>
                  <a:pt x="58936" y="267891"/>
                </a:cubicBezTo>
                <a:lnTo>
                  <a:pt x="133945" y="267891"/>
                </a:lnTo>
                <a:cubicBezTo>
                  <a:pt x="142853" y="267891"/>
                  <a:pt x="150019" y="275057"/>
                  <a:pt x="150019" y="283964"/>
                </a:cubicBezTo>
                <a:cubicBezTo>
                  <a:pt x="150019" y="292871"/>
                  <a:pt x="142853" y="300038"/>
                  <a:pt x="133945" y="300038"/>
                </a:cubicBezTo>
                <a:lnTo>
                  <a:pt x="58936" y="300038"/>
                </a:lnTo>
                <a:cubicBezTo>
                  <a:pt x="50029" y="300038"/>
                  <a:pt x="42863" y="292871"/>
                  <a:pt x="42863" y="283964"/>
                </a:cubicBezTo>
                <a:close/>
                <a:moveTo>
                  <a:pt x="198239" y="267891"/>
                </a:moveTo>
                <a:cubicBezTo>
                  <a:pt x="207146" y="267891"/>
                  <a:pt x="214313" y="275057"/>
                  <a:pt x="214313" y="283964"/>
                </a:cubicBezTo>
                <a:cubicBezTo>
                  <a:pt x="214313" y="292871"/>
                  <a:pt x="207146" y="300038"/>
                  <a:pt x="198239" y="300038"/>
                </a:cubicBezTo>
                <a:cubicBezTo>
                  <a:pt x="189332" y="300038"/>
                  <a:pt x="182166" y="292871"/>
                  <a:pt x="182166" y="283964"/>
                </a:cubicBezTo>
                <a:cubicBezTo>
                  <a:pt x="182166" y="275057"/>
                  <a:pt x="189332" y="267891"/>
                  <a:pt x="198239" y="267891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16" name="Text 15">
            <a:extLst>
              <a:ext uri="{FF2B5EF4-FFF2-40B4-BE49-F238E27FC236}">
                <a16:creationId xmlns:a16="http://schemas.microsoft.com/office/drawing/2014/main" id="{D4A066A7-EB40-4EF4-B5B5-F65DDAEA628C}"/>
              </a:ext>
            </a:extLst>
          </p:cNvPr>
          <p:cNvSpPr/>
          <p:nvPr/>
        </p:nvSpPr>
        <p:spPr>
          <a:xfrm>
            <a:off x="9839325" y="2657314"/>
            <a:ext cx="8858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NumPy</a:t>
            </a:r>
            <a:endParaRPr lang="en-US" sz="1600" dirty="0"/>
          </a:p>
        </p:txBody>
      </p:sp>
      <p:sp>
        <p:nvSpPr>
          <p:cNvPr id="17" name="Text 16">
            <a:extLst>
              <a:ext uri="{FF2B5EF4-FFF2-40B4-BE49-F238E27FC236}">
                <a16:creationId xmlns:a16="http://schemas.microsoft.com/office/drawing/2014/main" id="{39DEFF64-EBF5-687C-2D06-3711837EBCE9}"/>
              </a:ext>
            </a:extLst>
          </p:cNvPr>
          <p:cNvSpPr/>
          <p:nvPr/>
        </p:nvSpPr>
        <p:spPr>
          <a:xfrm>
            <a:off x="9296400" y="3133564"/>
            <a:ext cx="34956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Numerical computing library enabling efficient array operations for image data processing</a:t>
            </a:r>
            <a:endParaRPr lang="en-US" sz="1600" dirty="0"/>
          </a:p>
        </p:txBody>
      </p:sp>
      <p:sp>
        <p:nvSpPr>
          <p:cNvPr id="18" name="Text 17">
            <a:extLst>
              <a:ext uri="{FF2B5EF4-FFF2-40B4-BE49-F238E27FC236}">
                <a16:creationId xmlns:a16="http://schemas.microsoft.com/office/drawing/2014/main" id="{B2AAF955-A08E-8C68-F0EE-606D767088FB}"/>
              </a:ext>
            </a:extLst>
          </p:cNvPr>
          <p:cNvSpPr/>
          <p:nvPr/>
        </p:nvSpPr>
        <p:spPr>
          <a:xfrm>
            <a:off x="9296400" y="3781264"/>
            <a:ext cx="34861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Usage:</a:t>
            </a: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Pixel array conversion, difference image calculation</a:t>
            </a:r>
            <a:endParaRPr lang="en-US" sz="1600" dirty="0"/>
          </a:p>
        </p:txBody>
      </p:sp>
      <p:sp>
        <p:nvSpPr>
          <p:cNvPr id="19" name="Shape 18">
            <a:extLst>
              <a:ext uri="{FF2B5EF4-FFF2-40B4-BE49-F238E27FC236}">
                <a16:creationId xmlns:a16="http://schemas.microsoft.com/office/drawing/2014/main" id="{39EE9FD0-DCEC-841B-1E4F-3D153A1313FF}"/>
              </a:ext>
            </a:extLst>
          </p:cNvPr>
          <p:cNvSpPr/>
          <p:nvPr/>
        </p:nvSpPr>
        <p:spPr>
          <a:xfrm>
            <a:off x="1301750" y="4381339"/>
            <a:ext cx="38100" cy="1771650"/>
          </a:xfrm>
          <a:custGeom>
            <a:avLst/>
            <a:gdLst/>
            <a:ahLst/>
            <a:cxnLst/>
            <a:rect l="l" t="t" r="r" b="b"/>
            <a:pathLst>
              <a:path w="38100" h="1771650">
                <a:moveTo>
                  <a:pt x="0" y="0"/>
                </a:moveTo>
                <a:lnTo>
                  <a:pt x="38100" y="0"/>
                </a:lnTo>
                <a:lnTo>
                  <a:pt x="38100" y="1771650"/>
                </a:lnTo>
                <a:lnTo>
                  <a:pt x="0" y="1771650"/>
                </a:lnTo>
                <a:lnTo>
                  <a:pt x="0" y="0"/>
                </a:ln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20" name="Shape 19">
            <a:extLst>
              <a:ext uri="{FF2B5EF4-FFF2-40B4-BE49-F238E27FC236}">
                <a16:creationId xmlns:a16="http://schemas.microsoft.com/office/drawing/2014/main" id="{455B4FD2-634C-E45E-29A2-73B3137BC5B0}"/>
              </a:ext>
            </a:extLst>
          </p:cNvPr>
          <p:cNvSpPr/>
          <p:nvPr/>
        </p:nvSpPr>
        <p:spPr>
          <a:xfrm>
            <a:off x="1592263" y="4381339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42863" y="42863"/>
                </a:moveTo>
                <a:cubicBezTo>
                  <a:pt x="42863" y="31008"/>
                  <a:pt x="33285" y="21431"/>
                  <a:pt x="21431" y="21431"/>
                </a:cubicBezTo>
                <a:cubicBezTo>
                  <a:pt x="9577" y="21431"/>
                  <a:pt x="0" y="31008"/>
                  <a:pt x="0" y="42863"/>
                </a:cubicBezTo>
                <a:lnTo>
                  <a:pt x="0" y="267891"/>
                </a:lnTo>
                <a:cubicBezTo>
                  <a:pt x="0" y="297493"/>
                  <a:pt x="23976" y="321469"/>
                  <a:pt x="53578" y="321469"/>
                </a:cubicBezTo>
                <a:lnTo>
                  <a:pt x="321469" y="321469"/>
                </a:lnTo>
                <a:cubicBezTo>
                  <a:pt x="333323" y="321469"/>
                  <a:pt x="342900" y="311892"/>
                  <a:pt x="342900" y="300038"/>
                </a:cubicBezTo>
                <a:cubicBezTo>
                  <a:pt x="342900" y="288183"/>
                  <a:pt x="333323" y="278606"/>
                  <a:pt x="321469" y="278606"/>
                </a:cubicBezTo>
                <a:lnTo>
                  <a:pt x="53578" y="278606"/>
                </a:lnTo>
                <a:cubicBezTo>
                  <a:pt x="47685" y="278606"/>
                  <a:pt x="42863" y="273784"/>
                  <a:pt x="42863" y="267891"/>
                </a:cubicBezTo>
                <a:lnTo>
                  <a:pt x="42863" y="42863"/>
                </a:lnTo>
                <a:close/>
                <a:moveTo>
                  <a:pt x="315173" y="100861"/>
                </a:moveTo>
                <a:cubicBezTo>
                  <a:pt x="323545" y="92489"/>
                  <a:pt x="323545" y="78894"/>
                  <a:pt x="315173" y="70522"/>
                </a:cubicBezTo>
                <a:cubicBezTo>
                  <a:pt x="306802" y="62151"/>
                  <a:pt x="293206" y="62151"/>
                  <a:pt x="284835" y="70522"/>
                </a:cubicBezTo>
                <a:lnTo>
                  <a:pt x="214313" y="141111"/>
                </a:lnTo>
                <a:lnTo>
                  <a:pt x="175870" y="102736"/>
                </a:lnTo>
                <a:cubicBezTo>
                  <a:pt x="167499" y="94364"/>
                  <a:pt x="153903" y="94364"/>
                  <a:pt x="145532" y="102736"/>
                </a:cubicBezTo>
                <a:lnTo>
                  <a:pt x="81238" y="167030"/>
                </a:lnTo>
                <a:cubicBezTo>
                  <a:pt x="72866" y="175401"/>
                  <a:pt x="72866" y="188997"/>
                  <a:pt x="81238" y="197368"/>
                </a:cubicBezTo>
                <a:cubicBezTo>
                  <a:pt x="89609" y="205740"/>
                  <a:pt x="103205" y="205740"/>
                  <a:pt x="111576" y="197368"/>
                </a:cubicBezTo>
                <a:lnTo>
                  <a:pt x="160734" y="148210"/>
                </a:lnTo>
                <a:lnTo>
                  <a:pt x="199177" y="186653"/>
                </a:lnTo>
                <a:cubicBezTo>
                  <a:pt x="207548" y="195024"/>
                  <a:pt x="221144" y="195024"/>
                  <a:pt x="229515" y="186653"/>
                </a:cubicBezTo>
                <a:lnTo>
                  <a:pt x="315240" y="100928"/>
                </a:ln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21" name="Text 20">
            <a:extLst>
              <a:ext uri="{FF2B5EF4-FFF2-40B4-BE49-F238E27FC236}">
                <a16:creationId xmlns:a16="http://schemas.microsoft.com/office/drawing/2014/main" id="{46211D4B-2120-EF22-0C30-2DBBAF5596CF}"/>
              </a:ext>
            </a:extLst>
          </p:cNvPr>
          <p:cNvSpPr/>
          <p:nvPr/>
        </p:nvSpPr>
        <p:spPr>
          <a:xfrm>
            <a:off x="2092325" y="4400389"/>
            <a:ext cx="14382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scikit-image</a:t>
            </a:r>
            <a:endParaRPr lang="en-US" sz="1600" dirty="0"/>
          </a:p>
        </p:txBody>
      </p:sp>
      <p:sp>
        <p:nvSpPr>
          <p:cNvPr id="22" name="Text 21">
            <a:extLst>
              <a:ext uri="{FF2B5EF4-FFF2-40B4-BE49-F238E27FC236}">
                <a16:creationId xmlns:a16="http://schemas.microsoft.com/office/drawing/2014/main" id="{4252D6D9-8BDA-AB6C-C867-B4FCB2A39058}"/>
              </a:ext>
            </a:extLst>
          </p:cNvPr>
          <p:cNvSpPr/>
          <p:nvPr/>
        </p:nvSpPr>
        <p:spPr>
          <a:xfrm>
            <a:off x="1549400" y="4876639"/>
            <a:ext cx="34956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Image processing library providing industry-standard quality metrics (PSNR, SSIM) implementations</a:t>
            </a:r>
            <a:endParaRPr lang="en-US" sz="1600" dirty="0"/>
          </a:p>
        </p:txBody>
      </p:sp>
      <p:sp>
        <p:nvSpPr>
          <p:cNvPr id="23" name="Text 22">
            <a:extLst>
              <a:ext uri="{FF2B5EF4-FFF2-40B4-BE49-F238E27FC236}">
                <a16:creationId xmlns:a16="http://schemas.microsoft.com/office/drawing/2014/main" id="{ACC34894-3F57-D774-6EBE-5144FDA2EC5F}"/>
              </a:ext>
            </a:extLst>
          </p:cNvPr>
          <p:cNvSpPr/>
          <p:nvPr/>
        </p:nvSpPr>
        <p:spPr>
          <a:xfrm>
            <a:off x="1549400" y="5771989"/>
            <a:ext cx="34861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Metrics:</a:t>
            </a: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PSNR with data_range=255, SSIM with channel_axis=2</a:t>
            </a:r>
            <a:endParaRPr lang="en-US" sz="1600" dirty="0"/>
          </a:p>
        </p:txBody>
      </p:sp>
      <p:sp>
        <p:nvSpPr>
          <p:cNvPr id="24" name="Shape 23">
            <a:extLst>
              <a:ext uri="{FF2B5EF4-FFF2-40B4-BE49-F238E27FC236}">
                <a16:creationId xmlns:a16="http://schemas.microsoft.com/office/drawing/2014/main" id="{E74A06CC-2A9B-182B-4E1A-FB03A2E07ED3}"/>
              </a:ext>
            </a:extLst>
          </p:cNvPr>
          <p:cNvSpPr/>
          <p:nvPr/>
        </p:nvSpPr>
        <p:spPr>
          <a:xfrm>
            <a:off x="5175250" y="4381339"/>
            <a:ext cx="38100" cy="1771650"/>
          </a:xfrm>
          <a:custGeom>
            <a:avLst/>
            <a:gdLst/>
            <a:ahLst/>
            <a:cxnLst/>
            <a:rect l="l" t="t" r="r" b="b"/>
            <a:pathLst>
              <a:path w="38100" h="1771650">
                <a:moveTo>
                  <a:pt x="0" y="0"/>
                </a:moveTo>
                <a:lnTo>
                  <a:pt x="38100" y="0"/>
                </a:lnTo>
                <a:lnTo>
                  <a:pt x="38100" y="1771650"/>
                </a:lnTo>
                <a:lnTo>
                  <a:pt x="0" y="1771650"/>
                </a:lnTo>
                <a:lnTo>
                  <a:pt x="0" y="0"/>
                </a:ln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25" name="Shape 24">
            <a:extLst>
              <a:ext uri="{FF2B5EF4-FFF2-40B4-BE49-F238E27FC236}">
                <a16:creationId xmlns:a16="http://schemas.microsoft.com/office/drawing/2014/main" id="{C3F6E45D-F197-49C6-FDE7-DAC1D5BDA915}"/>
              </a:ext>
            </a:extLst>
          </p:cNvPr>
          <p:cNvSpPr/>
          <p:nvPr/>
        </p:nvSpPr>
        <p:spPr>
          <a:xfrm>
            <a:off x="5465763" y="4600414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21431" y="21431"/>
                </a:moveTo>
                <a:cubicBezTo>
                  <a:pt x="33285" y="21431"/>
                  <a:pt x="42863" y="31008"/>
                  <a:pt x="42863" y="42863"/>
                </a:cubicBezTo>
                <a:lnTo>
                  <a:pt x="42863" y="267891"/>
                </a:lnTo>
                <a:cubicBezTo>
                  <a:pt x="42863" y="273784"/>
                  <a:pt x="47685" y="278606"/>
                  <a:pt x="53578" y="278606"/>
                </a:cubicBezTo>
                <a:lnTo>
                  <a:pt x="321469" y="278606"/>
                </a:lnTo>
                <a:cubicBezTo>
                  <a:pt x="333323" y="278606"/>
                  <a:pt x="342900" y="288183"/>
                  <a:pt x="342900" y="300038"/>
                </a:cubicBezTo>
                <a:cubicBezTo>
                  <a:pt x="342900" y="311892"/>
                  <a:pt x="333323" y="321469"/>
                  <a:pt x="321469" y="321469"/>
                </a:cubicBezTo>
                <a:lnTo>
                  <a:pt x="53578" y="321469"/>
                </a:lnTo>
                <a:cubicBezTo>
                  <a:pt x="23976" y="321469"/>
                  <a:pt x="0" y="297493"/>
                  <a:pt x="0" y="267891"/>
                </a:cubicBezTo>
                <a:lnTo>
                  <a:pt x="0" y="42863"/>
                </a:lnTo>
                <a:cubicBezTo>
                  <a:pt x="0" y="31008"/>
                  <a:pt x="9577" y="21431"/>
                  <a:pt x="21431" y="21431"/>
                </a:cubicBezTo>
                <a:close/>
                <a:moveTo>
                  <a:pt x="160734" y="64294"/>
                </a:moveTo>
                <a:cubicBezTo>
                  <a:pt x="165222" y="64294"/>
                  <a:pt x="169508" y="66169"/>
                  <a:pt x="172589" y="69518"/>
                </a:cubicBezTo>
                <a:lnTo>
                  <a:pt x="220206" y="121421"/>
                </a:lnTo>
                <a:lnTo>
                  <a:pt x="251147" y="90413"/>
                </a:lnTo>
                <a:cubicBezTo>
                  <a:pt x="257443" y="84118"/>
                  <a:pt x="267623" y="84118"/>
                  <a:pt x="273851" y="90413"/>
                </a:cubicBezTo>
                <a:lnTo>
                  <a:pt x="316714" y="133276"/>
                </a:lnTo>
                <a:cubicBezTo>
                  <a:pt x="319727" y="136289"/>
                  <a:pt x="321402" y="140375"/>
                  <a:pt x="321402" y="144661"/>
                </a:cubicBezTo>
                <a:lnTo>
                  <a:pt x="321402" y="219670"/>
                </a:lnTo>
                <a:cubicBezTo>
                  <a:pt x="321402" y="228578"/>
                  <a:pt x="314236" y="235744"/>
                  <a:pt x="305328" y="235744"/>
                </a:cubicBezTo>
                <a:lnTo>
                  <a:pt x="101731" y="235744"/>
                </a:lnTo>
                <a:cubicBezTo>
                  <a:pt x="92824" y="235744"/>
                  <a:pt x="85658" y="228578"/>
                  <a:pt x="85658" y="219670"/>
                </a:cubicBezTo>
                <a:lnTo>
                  <a:pt x="85658" y="144661"/>
                </a:lnTo>
                <a:cubicBezTo>
                  <a:pt x="85658" y="140643"/>
                  <a:pt x="87198" y="136758"/>
                  <a:pt x="89877" y="133811"/>
                </a:cubicBezTo>
                <a:lnTo>
                  <a:pt x="148813" y="69518"/>
                </a:lnTo>
                <a:cubicBezTo>
                  <a:pt x="151827" y="66169"/>
                  <a:pt x="156180" y="64294"/>
                  <a:pt x="160667" y="64294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26" name="Text 25">
            <a:extLst>
              <a:ext uri="{FF2B5EF4-FFF2-40B4-BE49-F238E27FC236}">
                <a16:creationId xmlns:a16="http://schemas.microsoft.com/office/drawing/2014/main" id="{94680518-23A4-C432-3DC8-B1B97B098823}"/>
              </a:ext>
            </a:extLst>
          </p:cNvPr>
          <p:cNvSpPr/>
          <p:nvPr/>
        </p:nvSpPr>
        <p:spPr>
          <a:xfrm>
            <a:off x="5965825" y="4619464"/>
            <a:ext cx="12001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Matplotlib</a:t>
            </a:r>
            <a:endParaRPr lang="en-US" sz="1600" dirty="0"/>
          </a:p>
        </p:txBody>
      </p:sp>
      <p:sp>
        <p:nvSpPr>
          <p:cNvPr id="27" name="Text 26">
            <a:extLst>
              <a:ext uri="{FF2B5EF4-FFF2-40B4-BE49-F238E27FC236}">
                <a16:creationId xmlns:a16="http://schemas.microsoft.com/office/drawing/2014/main" id="{E66FD655-6A8D-F221-8CA0-7D7EE709346B}"/>
              </a:ext>
            </a:extLst>
          </p:cNvPr>
          <p:cNvSpPr/>
          <p:nvPr/>
        </p:nvSpPr>
        <p:spPr>
          <a:xfrm>
            <a:off x="5422900" y="5095714"/>
            <a:ext cx="34956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Plotting library for creating rate-distortion visualizations and scientific charts</a:t>
            </a:r>
            <a:endParaRPr lang="en-US" sz="1600" dirty="0"/>
          </a:p>
        </p:txBody>
      </p:sp>
      <p:sp>
        <p:nvSpPr>
          <p:cNvPr id="28" name="Text 27">
            <a:extLst>
              <a:ext uri="{FF2B5EF4-FFF2-40B4-BE49-F238E27FC236}">
                <a16:creationId xmlns:a16="http://schemas.microsoft.com/office/drawing/2014/main" id="{A9F35257-301E-F8DA-6731-A93193850560}"/>
              </a:ext>
            </a:extLst>
          </p:cNvPr>
          <p:cNvSpPr/>
          <p:nvPr/>
        </p:nvSpPr>
        <p:spPr>
          <a:xfrm>
            <a:off x="5422900" y="5743414"/>
            <a:ext cx="34861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Output:</a:t>
            </a: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BPP vs. PSNR scatter plots with codec labeling</a:t>
            </a:r>
            <a:endParaRPr lang="en-US" sz="1600" dirty="0"/>
          </a:p>
        </p:txBody>
      </p:sp>
      <p:sp>
        <p:nvSpPr>
          <p:cNvPr id="29" name="Shape 28">
            <a:extLst>
              <a:ext uri="{FF2B5EF4-FFF2-40B4-BE49-F238E27FC236}">
                <a16:creationId xmlns:a16="http://schemas.microsoft.com/office/drawing/2014/main" id="{548F2585-645D-D5B1-0732-C982BFBBE16F}"/>
              </a:ext>
            </a:extLst>
          </p:cNvPr>
          <p:cNvSpPr/>
          <p:nvPr/>
        </p:nvSpPr>
        <p:spPr>
          <a:xfrm>
            <a:off x="9048750" y="4381339"/>
            <a:ext cx="38100" cy="1771650"/>
          </a:xfrm>
          <a:custGeom>
            <a:avLst/>
            <a:gdLst/>
            <a:ahLst/>
            <a:cxnLst/>
            <a:rect l="l" t="t" r="r" b="b"/>
            <a:pathLst>
              <a:path w="38100" h="1771650">
                <a:moveTo>
                  <a:pt x="0" y="0"/>
                </a:moveTo>
                <a:lnTo>
                  <a:pt x="38100" y="0"/>
                </a:lnTo>
                <a:lnTo>
                  <a:pt x="38100" y="1771650"/>
                </a:lnTo>
                <a:lnTo>
                  <a:pt x="0" y="1771650"/>
                </a:lnTo>
                <a:lnTo>
                  <a:pt x="0" y="0"/>
                </a:ln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30" name="Shape 29">
            <a:extLst>
              <a:ext uri="{FF2B5EF4-FFF2-40B4-BE49-F238E27FC236}">
                <a16:creationId xmlns:a16="http://schemas.microsoft.com/office/drawing/2014/main" id="{0869A32D-FF3B-FF06-20EF-275D9BFCA8CA}"/>
              </a:ext>
            </a:extLst>
          </p:cNvPr>
          <p:cNvSpPr/>
          <p:nvPr/>
        </p:nvSpPr>
        <p:spPr>
          <a:xfrm>
            <a:off x="9360694" y="4600414"/>
            <a:ext cx="300038" cy="342900"/>
          </a:xfrm>
          <a:custGeom>
            <a:avLst/>
            <a:gdLst/>
            <a:ahLst/>
            <a:cxnLst/>
            <a:rect l="l" t="t" r="r" b="b"/>
            <a:pathLst>
              <a:path w="300038" h="342900">
                <a:moveTo>
                  <a:pt x="171450" y="107156"/>
                </a:moveTo>
                <a:lnTo>
                  <a:pt x="171450" y="171450"/>
                </a:lnTo>
                <a:lnTo>
                  <a:pt x="257175" y="171450"/>
                </a:lnTo>
                <a:lnTo>
                  <a:pt x="257175" y="107156"/>
                </a:lnTo>
                <a:lnTo>
                  <a:pt x="171450" y="107156"/>
                </a:lnTo>
                <a:close/>
                <a:moveTo>
                  <a:pt x="128588" y="107156"/>
                </a:moveTo>
                <a:lnTo>
                  <a:pt x="42863" y="107156"/>
                </a:lnTo>
                <a:lnTo>
                  <a:pt x="42863" y="171450"/>
                </a:lnTo>
                <a:lnTo>
                  <a:pt x="128588" y="171450"/>
                </a:lnTo>
                <a:lnTo>
                  <a:pt x="128588" y="107156"/>
                </a:lnTo>
                <a:close/>
                <a:moveTo>
                  <a:pt x="0" y="214313"/>
                </a:moveTo>
                <a:lnTo>
                  <a:pt x="0" y="64294"/>
                </a:lnTo>
                <a:cubicBezTo>
                  <a:pt x="0" y="40652"/>
                  <a:pt x="19221" y="21431"/>
                  <a:pt x="42863" y="21431"/>
                </a:cubicBezTo>
                <a:lnTo>
                  <a:pt x="257175" y="21431"/>
                </a:lnTo>
                <a:cubicBezTo>
                  <a:pt x="280816" y="21431"/>
                  <a:pt x="300038" y="40652"/>
                  <a:pt x="300038" y="64294"/>
                </a:cubicBezTo>
                <a:lnTo>
                  <a:pt x="300038" y="278606"/>
                </a:lnTo>
                <a:cubicBezTo>
                  <a:pt x="300038" y="302248"/>
                  <a:pt x="280816" y="321469"/>
                  <a:pt x="257175" y="321469"/>
                </a:cubicBezTo>
                <a:lnTo>
                  <a:pt x="42863" y="321469"/>
                </a:lnTo>
                <a:cubicBezTo>
                  <a:pt x="19221" y="321469"/>
                  <a:pt x="0" y="302248"/>
                  <a:pt x="0" y="278606"/>
                </a:cubicBezTo>
                <a:lnTo>
                  <a:pt x="0" y="214313"/>
                </a:lnTo>
                <a:close/>
                <a:moveTo>
                  <a:pt x="257175" y="214313"/>
                </a:moveTo>
                <a:lnTo>
                  <a:pt x="171450" y="214313"/>
                </a:lnTo>
                <a:lnTo>
                  <a:pt x="171450" y="278606"/>
                </a:lnTo>
                <a:lnTo>
                  <a:pt x="257175" y="278606"/>
                </a:lnTo>
                <a:lnTo>
                  <a:pt x="257175" y="214313"/>
                </a:lnTo>
                <a:close/>
                <a:moveTo>
                  <a:pt x="128588" y="278606"/>
                </a:moveTo>
                <a:lnTo>
                  <a:pt x="128588" y="214313"/>
                </a:lnTo>
                <a:lnTo>
                  <a:pt x="42863" y="214313"/>
                </a:lnTo>
                <a:lnTo>
                  <a:pt x="42863" y="278606"/>
                </a:lnTo>
                <a:lnTo>
                  <a:pt x="128588" y="278606"/>
                </a:ln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31" name="Text 30">
            <a:extLst>
              <a:ext uri="{FF2B5EF4-FFF2-40B4-BE49-F238E27FC236}">
                <a16:creationId xmlns:a16="http://schemas.microsoft.com/office/drawing/2014/main" id="{7842C446-4D75-6492-5FB4-1F62ACF74685}"/>
              </a:ext>
            </a:extLst>
          </p:cNvPr>
          <p:cNvSpPr/>
          <p:nvPr/>
        </p:nvSpPr>
        <p:spPr>
          <a:xfrm>
            <a:off x="9839325" y="4619464"/>
            <a:ext cx="1675916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00" dirty="0" err="1">
                <a:solidFill>
                  <a:schemeClr val="bg1"/>
                </a:solidFill>
                <a:latin typeface="Liter" panose="020B0604020202020204" charset="0"/>
              </a:rPr>
              <a:t>os</a:t>
            </a:r>
            <a:r>
              <a:rPr lang="en-US" dirty="0">
                <a:solidFill>
                  <a:schemeClr val="bg1"/>
                </a:solidFill>
                <a:latin typeface="Liter" panose="020B0604020202020204" charset="0"/>
              </a:rPr>
              <a:t> and </a:t>
            </a:r>
            <a:r>
              <a:rPr lang="en-US" sz="2000" dirty="0" err="1">
                <a:solidFill>
                  <a:schemeClr val="bg1"/>
                </a:solidFill>
                <a:latin typeface="Liter" panose="020B0604020202020204" charset="0"/>
              </a:rPr>
              <a:t>pathlib</a:t>
            </a:r>
            <a:endParaRPr lang="en-US" dirty="0">
              <a:solidFill>
                <a:schemeClr val="bg1"/>
              </a:solidFill>
              <a:latin typeface="Liter" panose="020B0604020202020204" charset="0"/>
            </a:endParaRPr>
          </a:p>
        </p:txBody>
      </p:sp>
      <p:sp>
        <p:nvSpPr>
          <p:cNvPr id="32" name="Text 31">
            <a:extLst>
              <a:ext uri="{FF2B5EF4-FFF2-40B4-BE49-F238E27FC236}">
                <a16:creationId xmlns:a16="http://schemas.microsoft.com/office/drawing/2014/main" id="{120FDCE5-EA17-E574-5100-C8151FB245A1}"/>
              </a:ext>
            </a:extLst>
          </p:cNvPr>
          <p:cNvSpPr/>
          <p:nvPr/>
        </p:nvSpPr>
        <p:spPr>
          <a:xfrm>
            <a:off x="9296400" y="5095714"/>
            <a:ext cx="34956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</a:rPr>
              <a:t>For file handling and paths.</a:t>
            </a:r>
          </a:p>
        </p:txBody>
      </p:sp>
      <p:sp>
        <p:nvSpPr>
          <p:cNvPr id="34" name="Shape 33">
            <a:extLst>
              <a:ext uri="{FF2B5EF4-FFF2-40B4-BE49-F238E27FC236}">
                <a16:creationId xmlns:a16="http://schemas.microsoft.com/office/drawing/2014/main" id="{64DDBC71-F287-11A4-D1B4-045F23DD7220}"/>
              </a:ext>
            </a:extLst>
          </p:cNvPr>
          <p:cNvSpPr/>
          <p:nvPr/>
        </p:nvSpPr>
        <p:spPr>
          <a:xfrm>
            <a:off x="1282700" y="6348252"/>
            <a:ext cx="11430000" cy="9525"/>
          </a:xfrm>
          <a:custGeom>
            <a:avLst/>
            <a:gdLst/>
            <a:ahLst/>
            <a:cxnLst/>
            <a:rect l="l" t="t" r="r" b="b"/>
            <a:pathLst>
              <a:path w="11430000" h="9525">
                <a:moveTo>
                  <a:pt x="0" y="0"/>
                </a:moveTo>
                <a:lnTo>
                  <a:pt x="11430000" y="0"/>
                </a:lnTo>
                <a:lnTo>
                  <a:pt x="114300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4A5C6A"/>
          </a:solidFill>
          <a:ln/>
        </p:spPr>
      </p:sp>
    </p:spTree>
    <p:extLst>
      <p:ext uri="{BB962C8B-B14F-4D97-AF65-F5344CB8AC3E}">
        <p14:creationId xmlns:p14="http://schemas.microsoft.com/office/powerpoint/2010/main" val="428900434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5849FBA4-20A1-25CE-3B8D-8DF6E7FCBA9E}"/>
              </a:ext>
            </a:extLst>
          </p:cNvPr>
          <p:cNvSpPr/>
          <p:nvPr/>
        </p:nvSpPr>
        <p:spPr>
          <a:xfrm>
            <a:off x="1381528" y="1409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ts val="4450"/>
              </a:lnSpc>
            </a:pPr>
            <a:r>
              <a:rPr lang="en-US" sz="28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Understanding the Interface: Key Features</a:t>
            </a:r>
            <a:endParaRPr lang="en-US" sz="2800" dirty="0"/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F796FDCA-F4D6-1A09-266A-FD1566A3FD4E}"/>
              </a:ext>
            </a:extLst>
          </p:cNvPr>
          <p:cNvSpPr/>
          <p:nvPr/>
        </p:nvSpPr>
        <p:spPr>
          <a:xfrm>
            <a:off x="1381528" y="1905000"/>
            <a:ext cx="762000" cy="19050"/>
          </a:xfrm>
          <a:custGeom>
            <a:avLst/>
            <a:gdLst/>
            <a:ahLst/>
            <a:cxnLst/>
            <a:rect l="l" t="t" r="r" b="b"/>
            <a:pathLst>
              <a:path w="762000" h="19050">
                <a:moveTo>
                  <a:pt x="0" y="0"/>
                </a:moveTo>
                <a:lnTo>
                  <a:pt x="762000" y="0"/>
                </a:lnTo>
                <a:lnTo>
                  <a:pt x="762000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4" name="Shape 3">
            <a:extLst>
              <a:ext uri="{FF2B5EF4-FFF2-40B4-BE49-F238E27FC236}">
                <a16:creationId xmlns:a16="http://schemas.microsoft.com/office/drawing/2014/main" id="{58F9095C-8010-D4A9-41CA-4C5515ADCD43}"/>
              </a:ext>
            </a:extLst>
          </p:cNvPr>
          <p:cNvSpPr/>
          <p:nvPr/>
        </p:nvSpPr>
        <p:spPr>
          <a:xfrm>
            <a:off x="1400578" y="2114550"/>
            <a:ext cx="38100" cy="2105025"/>
          </a:xfrm>
          <a:custGeom>
            <a:avLst/>
            <a:gdLst/>
            <a:ahLst/>
            <a:cxnLst/>
            <a:rect l="l" t="t" r="r" b="b"/>
            <a:pathLst>
              <a:path w="38100" h="2105025">
                <a:moveTo>
                  <a:pt x="0" y="0"/>
                </a:moveTo>
                <a:lnTo>
                  <a:pt x="38100" y="0"/>
                </a:lnTo>
                <a:lnTo>
                  <a:pt x="38100" y="2105025"/>
                </a:lnTo>
                <a:lnTo>
                  <a:pt x="0" y="2105025"/>
                </a:lnTo>
                <a:lnTo>
                  <a:pt x="0" y="0"/>
                </a:ln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5" name="Shape 4">
            <a:extLst>
              <a:ext uri="{FF2B5EF4-FFF2-40B4-BE49-F238E27FC236}">
                <a16:creationId xmlns:a16="http://schemas.microsoft.com/office/drawing/2014/main" id="{704DDD5D-5D0C-DB77-3DB2-CBA4A6D62E8A}"/>
              </a:ext>
            </a:extLst>
          </p:cNvPr>
          <p:cNvSpPr/>
          <p:nvPr/>
        </p:nvSpPr>
        <p:spPr>
          <a:xfrm>
            <a:off x="1610128" y="251698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6" name="Text 5">
            <a:extLst>
              <a:ext uri="{FF2B5EF4-FFF2-40B4-BE49-F238E27FC236}">
                <a16:creationId xmlns:a16="http://schemas.microsoft.com/office/drawing/2014/main" id="{C216A7E0-1DED-CF97-ABA3-591D65F89FF7}"/>
              </a:ext>
            </a:extLst>
          </p:cNvPr>
          <p:cNvSpPr/>
          <p:nvPr/>
        </p:nvSpPr>
        <p:spPr>
          <a:xfrm>
            <a:off x="1567266" y="2516981"/>
            <a:ext cx="4667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7" name="Text 6">
            <a:extLst>
              <a:ext uri="{FF2B5EF4-FFF2-40B4-BE49-F238E27FC236}">
                <a16:creationId xmlns:a16="http://schemas.microsoft.com/office/drawing/2014/main" id="{1973DF3A-A8BA-B505-149C-956DBA0B4599}"/>
              </a:ext>
            </a:extLst>
          </p:cNvPr>
          <p:cNvSpPr/>
          <p:nvPr/>
        </p:nvSpPr>
        <p:spPr>
          <a:xfrm>
            <a:off x="2105428" y="2574131"/>
            <a:ext cx="1190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User Upload</a:t>
            </a:r>
            <a:endParaRPr lang="en-US" sz="1600" dirty="0"/>
          </a:p>
        </p:txBody>
      </p:sp>
      <p:sp>
        <p:nvSpPr>
          <p:cNvPr id="8" name="Text 7">
            <a:extLst>
              <a:ext uri="{FF2B5EF4-FFF2-40B4-BE49-F238E27FC236}">
                <a16:creationId xmlns:a16="http://schemas.microsoft.com/office/drawing/2014/main" id="{FE0673D8-57D3-F44A-EF4F-2F1582403121}"/>
              </a:ext>
            </a:extLst>
          </p:cNvPr>
          <p:cNvSpPr/>
          <p:nvPr/>
        </p:nvSpPr>
        <p:spPr>
          <a:xfrm>
            <a:off x="1610128" y="3012281"/>
            <a:ext cx="35528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uploads image via sidebar file uploader. </a:t>
            </a:r>
            <a:endParaRPr lang="en-US" sz="1600" dirty="0"/>
          </a:p>
        </p:txBody>
      </p:sp>
      <p:sp>
        <p:nvSpPr>
          <p:cNvPr id="9" name="Text 8">
            <a:extLst>
              <a:ext uri="{FF2B5EF4-FFF2-40B4-BE49-F238E27FC236}">
                <a16:creationId xmlns:a16="http://schemas.microsoft.com/office/drawing/2014/main" id="{792D1D4C-FD26-13C5-8AF0-28A000F02C91}"/>
              </a:ext>
            </a:extLst>
          </p:cNvPr>
          <p:cNvSpPr/>
          <p:nvPr/>
        </p:nvSpPr>
        <p:spPr>
          <a:xfrm>
            <a:off x="1610128" y="3621881"/>
            <a:ext cx="3543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Storage:</a:t>
            </a: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Temporary directory</a:t>
            </a:r>
            <a:endParaRPr lang="en-US" sz="1600" dirty="0"/>
          </a:p>
        </p:txBody>
      </p:sp>
      <p:sp>
        <p:nvSpPr>
          <p:cNvPr id="10" name="Shape 9">
            <a:extLst>
              <a:ext uri="{FF2B5EF4-FFF2-40B4-BE49-F238E27FC236}">
                <a16:creationId xmlns:a16="http://schemas.microsoft.com/office/drawing/2014/main" id="{EE9643A9-C6DC-5936-7BFF-CBA628523319}"/>
              </a:ext>
            </a:extLst>
          </p:cNvPr>
          <p:cNvSpPr/>
          <p:nvPr/>
        </p:nvSpPr>
        <p:spPr>
          <a:xfrm>
            <a:off x="5261378" y="2114550"/>
            <a:ext cx="38100" cy="2105025"/>
          </a:xfrm>
          <a:custGeom>
            <a:avLst/>
            <a:gdLst/>
            <a:ahLst/>
            <a:cxnLst/>
            <a:rect l="l" t="t" r="r" b="b"/>
            <a:pathLst>
              <a:path w="38100" h="2105025">
                <a:moveTo>
                  <a:pt x="0" y="0"/>
                </a:moveTo>
                <a:lnTo>
                  <a:pt x="38100" y="0"/>
                </a:lnTo>
                <a:lnTo>
                  <a:pt x="38100" y="2105025"/>
                </a:lnTo>
                <a:lnTo>
                  <a:pt x="0" y="2105025"/>
                </a:lnTo>
                <a:lnTo>
                  <a:pt x="0" y="0"/>
                </a:ln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11" name="Shape 10">
            <a:extLst>
              <a:ext uri="{FF2B5EF4-FFF2-40B4-BE49-F238E27FC236}">
                <a16:creationId xmlns:a16="http://schemas.microsoft.com/office/drawing/2014/main" id="{EBA9AD60-5230-C3C0-FC85-A8F24A135976}"/>
              </a:ext>
            </a:extLst>
          </p:cNvPr>
          <p:cNvSpPr/>
          <p:nvPr/>
        </p:nvSpPr>
        <p:spPr>
          <a:xfrm>
            <a:off x="5470928" y="251698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12" name="Text 11">
            <a:extLst>
              <a:ext uri="{FF2B5EF4-FFF2-40B4-BE49-F238E27FC236}">
                <a16:creationId xmlns:a16="http://schemas.microsoft.com/office/drawing/2014/main" id="{CE925ADA-4C1B-F05B-5436-226127A7B657}"/>
              </a:ext>
            </a:extLst>
          </p:cNvPr>
          <p:cNvSpPr/>
          <p:nvPr/>
        </p:nvSpPr>
        <p:spPr>
          <a:xfrm>
            <a:off x="5428065" y="2516981"/>
            <a:ext cx="4667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13" name="Text 12">
            <a:extLst>
              <a:ext uri="{FF2B5EF4-FFF2-40B4-BE49-F238E27FC236}">
                <a16:creationId xmlns:a16="http://schemas.microsoft.com/office/drawing/2014/main" id="{0B2F6EB0-DD8F-BD81-5A0B-CB26F1E094CD}"/>
              </a:ext>
            </a:extLst>
          </p:cNvPr>
          <p:cNvSpPr/>
          <p:nvPr/>
        </p:nvSpPr>
        <p:spPr>
          <a:xfrm>
            <a:off x="5966228" y="2574131"/>
            <a:ext cx="1428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Quality Control</a:t>
            </a:r>
            <a:endParaRPr lang="en-US" sz="1600" dirty="0"/>
          </a:p>
        </p:txBody>
      </p:sp>
      <p:sp>
        <p:nvSpPr>
          <p:cNvPr id="14" name="Text 13">
            <a:extLst>
              <a:ext uri="{FF2B5EF4-FFF2-40B4-BE49-F238E27FC236}">
                <a16:creationId xmlns:a16="http://schemas.microsoft.com/office/drawing/2014/main" id="{C6458EAC-F012-E4BE-3BFE-4A887FBB55D4}"/>
              </a:ext>
            </a:extLst>
          </p:cNvPr>
          <p:cNvSpPr/>
          <p:nvPr/>
        </p:nvSpPr>
        <p:spPr>
          <a:xfrm>
            <a:off x="5470928" y="3012281"/>
            <a:ext cx="35528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Quality slider (10-95) sets compression parameters for lossy codecs. </a:t>
            </a:r>
            <a:r>
              <a:rPr lang="en-US" sz="12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Default: 75</a:t>
            </a:r>
            <a:endParaRPr lang="en-US" sz="1600" dirty="0"/>
          </a:p>
        </p:txBody>
      </p:sp>
      <p:sp>
        <p:nvSpPr>
          <p:cNvPr id="15" name="Text 14">
            <a:extLst>
              <a:ext uri="{FF2B5EF4-FFF2-40B4-BE49-F238E27FC236}">
                <a16:creationId xmlns:a16="http://schemas.microsoft.com/office/drawing/2014/main" id="{84DFD3F6-C607-8BF4-7430-2E88DFEB60F6}"/>
              </a:ext>
            </a:extLst>
          </p:cNvPr>
          <p:cNvSpPr/>
          <p:nvPr/>
        </p:nvSpPr>
        <p:spPr>
          <a:xfrm>
            <a:off x="5470928" y="3621881"/>
            <a:ext cx="3543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Affects:</a:t>
            </a: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JPEG and WebP lossy compression only</a:t>
            </a:r>
            <a:endParaRPr lang="en-US" sz="1600" dirty="0"/>
          </a:p>
        </p:txBody>
      </p:sp>
      <p:sp>
        <p:nvSpPr>
          <p:cNvPr id="16" name="Shape 15">
            <a:extLst>
              <a:ext uri="{FF2B5EF4-FFF2-40B4-BE49-F238E27FC236}">
                <a16:creationId xmlns:a16="http://schemas.microsoft.com/office/drawing/2014/main" id="{A96884B0-3DE7-7681-72FB-3976DC448273}"/>
              </a:ext>
            </a:extLst>
          </p:cNvPr>
          <p:cNvSpPr/>
          <p:nvPr/>
        </p:nvSpPr>
        <p:spPr>
          <a:xfrm>
            <a:off x="9122178" y="2114550"/>
            <a:ext cx="38100" cy="2105025"/>
          </a:xfrm>
          <a:custGeom>
            <a:avLst/>
            <a:gdLst/>
            <a:ahLst/>
            <a:cxnLst/>
            <a:rect l="l" t="t" r="r" b="b"/>
            <a:pathLst>
              <a:path w="38100" h="2105025">
                <a:moveTo>
                  <a:pt x="0" y="0"/>
                </a:moveTo>
                <a:lnTo>
                  <a:pt x="38100" y="0"/>
                </a:lnTo>
                <a:lnTo>
                  <a:pt x="38100" y="2105025"/>
                </a:lnTo>
                <a:lnTo>
                  <a:pt x="0" y="2105025"/>
                </a:lnTo>
                <a:lnTo>
                  <a:pt x="0" y="0"/>
                </a:ln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17" name="Shape 16">
            <a:extLst>
              <a:ext uri="{FF2B5EF4-FFF2-40B4-BE49-F238E27FC236}">
                <a16:creationId xmlns:a16="http://schemas.microsoft.com/office/drawing/2014/main" id="{61665277-951D-0106-59BC-5EAEFACD1CC9}"/>
              </a:ext>
            </a:extLst>
          </p:cNvPr>
          <p:cNvSpPr/>
          <p:nvPr/>
        </p:nvSpPr>
        <p:spPr>
          <a:xfrm>
            <a:off x="9331728" y="251698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18" name="Text 17">
            <a:extLst>
              <a:ext uri="{FF2B5EF4-FFF2-40B4-BE49-F238E27FC236}">
                <a16:creationId xmlns:a16="http://schemas.microsoft.com/office/drawing/2014/main" id="{4DB7189E-C7A4-3678-E8D2-E24AF422787C}"/>
              </a:ext>
            </a:extLst>
          </p:cNvPr>
          <p:cNvSpPr/>
          <p:nvPr/>
        </p:nvSpPr>
        <p:spPr>
          <a:xfrm>
            <a:off x="9288866" y="2516981"/>
            <a:ext cx="4667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19" name="Text 18">
            <a:extLst>
              <a:ext uri="{FF2B5EF4-FFF2-40B4-BE49-F238E27FC236}">
                <a16:creationId xmlns:a16="http://schemas.microsoft.com/office/drawing/2014/main" id="{AEB33C2D-B11A-09B7-9B9D-CDC266B0ED6A}"/>
              </a:ext>
            </a:extLst>
          </p:cNvPr>
          <p:cNvSpPr/>
          <p:nvPr/>
        </p:nvSpPr>
        <p:spPr>
          <a:xfrm>
            <a:off x="9827028" y="2574131"/>
            <a:ext cx="1790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Parallel Processing</a:t>
            </a:r>
            <a:endParaRPr lang="en-US" sz="1600" dirty="0"/>
          </a:p>
        </p:txBody>
      </p:sp>
      <p:sp>
        <p:nvSpPr>
          <p:cNvPr id="20" name="Text 19">
            <a:extLst>
              <a:ext uri="{FF2B5EF4-FFF2-40B4-BE49-F238E27FC236}">
                <a16:creationId xmlns:a16="http://schemas.microsoft.com/office/drawing/2014/main" id="{7E002106-E9E4-3A3D-4436-9BC03319F3BC}"/>
              </a:ext>
            </a:extLst>
          </p:cNvPr>
          <p:cNvSpPr/>
          <p:nvPr/>
        </p:nvSpPr>
        <p:spPr>
          <a:xfrm>
            <a:off x="9331728" y="3012281"/>
            <a:ext cx="35528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System processes image through </a:t>
            </a:r>
            <a:r>
              <a:rPr lang="en-US" sz="12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 codec pipelines</a:t>
            </a: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simultaneously</a:t>
            </a:r>
            <a:endParaRPr lang="en-US" sz="1600" dirty="0"/>
          </a:p>
        </p:txBody>
      </p:sp>
      <p:sp>
        <p:nvSpPr>
          <p:cNvPr id="21" name="Text 20">
            <a:extLst>
              <a:ext uri="{FF2B5EF4-FFF2-40B4-BE49-F238E27FC236}">
                <a16:creationId xmlns:a16="http://schemas.microsoft.com/office/drawing/2014/main" id="{1C186EB8-385F-9665-F702-EE43465C911E}"/>
              </a:ext>
            </a:extLst>
          </p:cNvPr>
          <p:cNvSpPr/>
          <p:nvPr/>
        </p:nvSpPr>
        <p:spPr>
          <a:xfrm>
            <a:off x="9331728" y="3621881"/>
            <a:ext cx="3543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Codecs:</a:t>
            </a: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JPEG, WebP lossy, WebP_lossless, PNG</a:t>
            </a:r>
            <a:endParaRPr lang="en-US" sz="1600" dirty="0"/>
          </a:p>
        </p:txBody>
      </p:sp>
      <p:sp>
        <p:nvSpPr>
          <p:cNvPr id="22" name="Shape 21">
            <a:extLst>
              <a:ext uri="{FF2B5EF4-FFF2-40B4-BE49-F238E27FC236}">
                <a16:creationId xmlns:a16="http://schemas.microsoft.com/office/drawing/2014/main" id="{92F4C484-252A-D1F8-6447-D1E12D2E91CF}"/>
              </a:ext>
            </a:extLst>
          </p:cNvPr>
          <p:cNvSpPr/>
          <p:nvPr/>
        </p:nvSpPr>
        <p:spPr>
          <a:xfrm>
            <a:off x="1400578" y="4367213"/>
            <a:ext cx="38100" cy="2105025"/>
          </a:xfrm>
          <a:custGeom>
            <a:avLst/>
            <a:gdLst/>
            <a:ahLst/>
            <a:cxnLst/>
            <a:rect l="l" t="t" r="r" b="b"/>
            <a:pathLst>
              <a:path w="38100" h="2105025">
                <a:moveTo>
                  <a:pt x="0" y="0"/>
                </a:moveTo>
                <a:lnTo>
                  <a:pt x="38100" y="0"/>
                </a:lnTo>
                <a:lnTo>
                  <a:pt x="38100" y="2105025"/>
                </a:lnTo>
                <a:lnTo>
                  <a:pt x="0" y="2105025"/>
                </a:lnTo>
                <a:lnTo>
                  <a:pt x="0" y="0"/>
                </a:ln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23" name="Shape 22">
            <a:extLst>
              <a:ext uri="{FF2B5EF4-FFF2-40B4-BE49-F238E27FC236}">
                <a16:creationId xmlns:a16="http://schemas.microsoft.com/office/drawing/2014/main" id="{62E8C939-B537-4F6F-1BCC-ED3CB6A78667}"/>
              </a:ext>
            </a:extLst>
          </p:cNvPr>
          <p:cNvSpPr/>
          <p:nvPr/>
        </p:nvSpPr>
        <p:spPr>
          <a:xfrm>
            <a:off x="1610128" y="4769644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24" name="Text 23">
            <a:extLst>
              <a:ext uri="{FF2B5EF4-FFF2-40B4-BE49-F238E27FC236}">
                <a16:creationId xmlns:a16="http://schemas.microsoft.com/office/drawing/2014/main" id="{2A68F72E-7180-C6B6-FDBE-0C10C874DFDA}"/>
              </a:ext>
            </a:extLst>
          </p:cNvPr>
          <p:cNvSpPr/>
          <p:nvPr/>
        </p:nvSpPr>
        <p:spPr>
          <a:xfrm>
            <a:off x="1567266" y="4769644"/>
            <a:ext cx="4667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25" name="Text 24">
            <a:extLst>
              <a:ext uri="{FF2B5EF4-FFF2-40B4-BE49-F238E27FC236}">
                <a16:creationId xmlns:a16="http://schemas.microsoft.com/office/drawing/2014/main" id="{C212B59E-FD27-0993-C74A-B9CC4F756035}"/>
              </a:ext>
            </a:extLst>
          </p:cNvPr>
          <p:cNvSpPr/>
          <p:nvPr/>
        </p:nvSpPr>
        <p:spPr>
          <a:xfrm>
            <a:off x="2105428" y="4826794"/>
            <a:ext cx="1819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Metrics Calculation</a:t>
            </a:r>
            <a:endParaRPr lang="en-US" sz="1600" dirty="0"/>
          </a:p>
        </p:txBody>
      </p:sp>
      <p:sp>
        <p:nvSpPr>
          <p:cNvPr id="26" name="Text 25">
            <a:extLst>
              <a:ext uri="{FF2B5EF4-FFF2-40B4-BE49-F238E27FC236}">
                <a16:creationId xmlns:a16="http://schemas.microsoft.com/office/drawing/2014/main" id="{8B30F03A-7A2C-3449-C296-13D26BCE0A54}"/>
              </a:ext>
            </a:extLst>
          </p:cNvPr>
          <p:cNvSpPr/>
          <p:nvPr/>
        </p:nvSpPr>
        <p:spPr>
          <a:xfrm>
            <a:off x="1610128" y="5264944"/>
            <a:ext cx="35528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For each codec: file size, BPP, PSNR, SSIM, and difference images are computed</a:t>
            </a:r>
            <a:endParaRPr lang="en-US" sz="1600" dirty="0"/>
          </a:p>
        </p:txBody>
      </p:sp>
      <p:sp>
        <p:nvSpPr>
          <p:cNvPr id="27" name="Shape 27">
            <a:extLst>
              <a:ext uri="{FF2B5EF4-FFF2-40B4-BE49-F238E27FC236}">
                <a16:creationId xmlns:a16="http://schemas.microsoft.com/office/drawing/2014/main" id="{4275A1CF-D48E-21F2-7211-C561CF00FAB0}"/>
              </a:ext>
            </a:extLst>
          </p:cNvPr>
          <p:cNvSpPr/>
          <p:nvPr/>
        </p:nvSpPr>
        <p:spPr>
          <a:xfrm>
            <a:off x="5261378" y="4367213"/>
            <a:ext cx="38100" cy="2105025"/>
          </a:xfrm>
          <a:custGeom>
            <a:avLst/>
            <a:gdLst/>
            <a:ahLst/>
            <a:cxnLst/>
            <a:rect l="l" t="t" r="r" b="b"/>
            <a:pathLst>
              <a:path w="38100" h="2105025">
                <a:moveTo>
                  <a:pt x="0" y="0"/>
                </a:moveTo>
                <a:lnTo>
                  <a:pt x="38100" y="0"/>
                </a:lnTo>
                <a:lnTo>
                  <a:pt x="38100" y="2105025"/>
                </a:lnTo>
                <a:lnTo>
                  <a:pt x="0" y="2105025"/>
                </a:lnTo>
                <a:lnTo>
                  <a:pt x="0" y="0"/>
                </a:ln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28" name="Shape 28">
            <a:extLst>
              <a:ext uri="{FF2B5EF4-FFF2-40B4-BE49-F238E27FC236}">
                <a16:creationId xmlns:a16="http://schemas.microsoft.com/office/drawing/2014/main" id="{37FF2B72-DFEC-AB25-3F92-89B4E79328FC}"/>
              </a:ext>
            </a:extLst>
          </p:cNvPr>
          <p:cNvSpPr/>
          <p:nvPr/>
        </p:nvSpPr>
        <p:spPr>
          <a:xfrm>
            <a:off x="5470928" y="4769644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29" name="Text 29">
            <a:extLst>
              <a:ext uri="{FF2B5EF4-FFF2-40B4-BE49-F238E27FC236}">
                <a16:creationId xmlns:a16="http://schemas.microsoft.com/office/drawing/2014/main" id="{FB1B3E42-535E-1292-9F86-BB498A509750}"/>
              </a:ext>
            </a:extLst>
          </p:cNvPr>
          <p:cNvSpPr/>
          <p:nvPr/>
        </p:nvSpPr>
        <p:spPr>
          <a:xfrm>
            <a:off x="5428065" y="4769644"/>
            <a:ext cx="4667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</a:t>
            </a:r>
            <a:endParaRPr lang="en-US" sz="1600" dirty="0"/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A599B366-4DBE-19BF-FCB9-BACB0D14B740}"/>
              </a:ext>
            </a:extLst>
          </p:cNvPr>
          <p:cNvSpPr/>
          <p:nvPr/>
        </p:nvSpPr>
        <p:spPr>
          <a:xfrm>
            <a:off x="5966228" y="4826794"/>
            <a:ext cx="1457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Results Display</a:t>
            </a:r>
            <a:endParaRPr lang="en-US" sz="1600" dirty="0"/>
          </a:p>
        </p:txBody>
      </p:sp>
      <p:sp>
        <p:nvSpPr>
          <p:cNvPr id="31" name="Text 31">
            <a:extLst>
              <a:ext uri="{FF2B5EF4-FFF2-40B4-BE49-F238E27FC236}">
                <a16:creationId xmlns:a16="http://schemas.microsoft.com/office/drawing/2014/main" id="{7D414F74-3059-5F36-E18E-6D6A79B44CE4}"/>
              </a:ext>
            </a:extLst>
          </p:cNvPr>
          <p:cNvSpPr/>
          <p:nvPr/>
        </p:nvSpPr>
        <p:spPr>
          <a:xfrm>
            <a:off x="5470928" y="5264944"/>
            <a:ext cx="35528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4-column layout shows compressed images, metrics, and </a:t>
            </a:r>
            <a:r>
              <a:rPr lang="en-US" sz="12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download buttons</a:t>
            </a:r>
            <a:endParaRPr lang="en-US" sz="1600" dirty="0"/>
          </a:p>
        </p:txBody>
      </p:sp>
      <p:sp>
        <p:nvSpPr>
          <p:cNvPr id="32" name="Shape 33">
            <a:extLst>
              <a:ext uri="{FF2B5EF4-FFF2-40B4-BE49-F238E27FC236}">
                <a16:creationId xmlns:a16="http://schemas.microsoft.com/office/drawing/2014/main" id="{7D66D909-D3B8-FF9E-AB05-E5E785A23541}"/>
              </a:ext>
            </a:extLst>
          </p:cNvPr>
          <p:cNvSpPr/>
          <p:nvPr/>
        </p:nvSpPr>
        <p:spPr>
          <a:xfrm>
            <a:off x="9122178" y="4367213"/>
            <a:ext cx="38100" cy="2105025"/>
          </a:xfrm>
          <a:custGeom>
            <a:avLst/>
            <a:gdLst/>
            <a:ahLst/>
            <a:cxnLst/>
            <a:rect l="l" t="t" r="r" b="b"/>
            <a:pathLst>
              <a:path w="38100" h="2105025">
                <a:moveTo>
                  <a:pt x="0" y="0"/>
                </a:moveTo>
                <a:lnTo>
                  <a:pt x="38100" y="0"/>
                </a:lnTo>
                <a:lnTo>
                  <a:pt x="38100" y="2105025"/>
                </a:lnTo>
                <a:lnTo>
                  <a:pt x="0" y="2105025"/>
                </a:lnTo>
                <a:lnTo>
                  <a:pt x="0" y="0"/>
                </a:ln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33" name="Shape 34">
            <a:extLst>
              <a:ext uri="{FF2B5EF4-FFF2-40B4-BE49-F238E27FC236}">
                <a16:creationId xmlns:a16="http://schemas.microsoft.com/office/drawing/2014/main" id="{8BE36384-C6C6-164B-574C-1F8AD177123F}"/>
              </a:ext>
            </a:extLst>
          </p:cNvPr>
          <p:cNvSpPr/>
          <p:nvPr/>
        </p:nvSpPr>
        <p:spPr>
          <a:xfrm>
            <a:off x="9331728" y="4769644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34" name="Text 35">
            <a:extLst>
              <a:ext uri="{FF2B5EF4-FFF2-40B4-BE49-F238E27FC236}">
                <a16:creationId xmlns:a16="http://schemas.microsoft.com/office/drawing/2014/main" id="{709B8206-F50F-A3E0-F4CF-7E72399B5CC4}"/>
              </a:ext>
            </a:extLst>
          </p:cNvPr>
          <p:cNvSpPr/>
          <p:nvPr/>
        </p:nvSpPr>
        <p:spPr>
          <a:xfrm>
            <a:off x="9288866" y="4769644"/>
            <a:ext cx="4667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6</a:t>
            </a:r>
            <a:endParaRPr lang="en-US" sz="1600" dirty="0"/>
          </a:p>
        </p:txBody>
      </p:sp>
      <p:sp>
        <p:nvSpPr>
          <p:cNvPr id="35" name="Text 36">
            <a:extLst>
              <a:ext uri="{FF2B5EF4-FFF2-40B4-BE49-F238E27FC236}">
                <a16:creationId xmlns:a16="http://schemas.microsoft.com/office/drawing/2014/main" id="{14FA1A0C-0317-DDFD-E5EB-1056FFE5EF34}"/>
              </a:ext>
            </a:extLst>
          </p:cNvPr>
          <p:cNvSpPr/>
          <p:nvPr/>
        </p:nvSpPr>
        <p:spPr>
          <a:xfrm>
            <a:off x="9827028" y="4826794"/>
            <a:ext cx="1838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Interactive Analysis</a:t>
            </a:r>
            <a:endParaRPr lang="en-US" sz="1600" dirty="0"/>
          </a:p>
        </p:txBody>
      </p:sp>
      <p:sp>
        <p:nvSpPr>
          <p:cNvPr id="36" name="Text 37">
            <a:extLst>
              <a:ext uri="{FF2B5EF4-FFF2-40B4-BE49-F238E27FC236}">
                <a16:creationId xmlns:a16="http://schemas.microsoft.com/office/drawing/2014/main" id="{CC0E28CB-F7AB-0AEE-76A9-7097B7B17173}"/>
              </a:ext>
            </a:extLst>
          </p:cNvPr>
          <p:cNvSpPr/>
          <p:nvPr/>
        </p:nvSpPr>
        <p:spPr>
          <a:xfrm>
            <a:off x="9331728" y="5264944"/>
            <a:ext cx="35528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Rate-distortion plot and summary table </a:t>
            </a:r>
            <a:endParaRPr lang="en-US" sz="1600" dirty="0"/>
          </a:p>
        </p:txBody>
      </p:sp>
      <p:sp>
        <p:nvSpPr>
          <p:cNvPr id="37" name="Text 38">
            <a:extLst>
              <a:ext uri="{FF2B5EF4-FFF2-40B4-BE49-F238E27FC236}">
                <a16:creationId xmlns:a16="http://schemas.microsoft.com/office/drawing/2014/main" id="{85DDCCD4-D226-5B3B-2C8E-1D31414729B7}"/>
              </a:ext>
            </a:extLst>
          </p:cNvPr>
          <p:cNvSpPr/>
          <p:nvPr/>
        </p:nvSpPr>
        <p:spPr>
          <a:xfrm>
            <a:off x="9331728" y="5874544"/>
            <a:ext cx="3543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Export:</a:t>
            </a: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Download any compressed image</a:t>
            </a:r>
            <a:endParaRPr lang="en-US" sz="1600" dirty="0"/>
          </a:p>
        </p:txBody>
      </p:sp>
      <p:sp>
        <p:nvSpPr>
          <p:cNvPr id="38" name="Shape 39">
            <a:extLst>
              <a:ext uri="{FF2B5EF4-FFF2-40B4-BE49-F238E27FC236}">
                <a16:creationId xmlns:a16="http://schemas.microsoft.com/office/drawing/2014/main" id="{B02F09A3-8CD8-D847-1DBC-5125D52FAD8A}"/>
              </a:ext>
            </a:extLst>
          </p:cNvPr>
          <p:cNvSpPr/>
          <p:nvPr/>
        </p:nvSpPr>
        <p:spPr>
          <a:xfrm>
            <a:off x="1381528" y="6655634"/>
            <a:ext cx="11430000" cy="9525"/>
          </a:xfrm>
          <a:custGeom>
            <a:avLst/>
            <a:gdLst/>
            <a:ahLst/>
            <a:cxnLst/>
            <a:rect l="l" t="t" r="r" b="b"/>
            <a:pathLst>
              <a:path w="11430000" h="9525">
                <a:moveTo>
                  <a:pt x="0" y="0"/>
                </a:moveTo>
                <a:lnTo>
                  <a:pt x="11430000" y="0"/>
                </a:lnTo>
                <a:lnTo>
                  <a:pt x="114300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4A5C6A"/>
          </a:solidFill>
          <a:ln/>
        </p:spPr>
      </p:sp>
    </p:spTree>
    <p:extLst>
      <p:ext uri="{BB962C8B-B14F-4D97-AF65-F5344CB8AC3E}">
        <p14:creationId xmlns:p14="http://schemas.microsoft.com/office/powerpoint/2010/main" val="16230623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4" grpId="0" animBg="1"/>
      <p:bldP spid="25" grpId="0" animBg="1"/>
      <p:bldP spid="26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0431"/>
            <a:ext cx="918412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Understanding the Interface: Key Features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689" y="2264926"/>
            <a:ext cx="10893620" cy="499714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9646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9117" y="1285987"/>
            <a:ext cx="5485924" cy="562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Objective Quality Metrics</a:t>
            </a:r>
            <a:endParaRPr lang="en-US" sz="3500" dirty="0"/>
          </a:p>
        </p:txBody>
      </p:sp>
      <p:sp>
        <p:nvSpPr>
          <p:cNvPr id="5" name="Shape 2"/>
          <p:cNvSpPr/>
          <p:nvPr/>
        </p:nvSpPr>
        <p:spPr>
          <a:xfrm>
            <a:off x="583809" y="2447216"/>
            <a:ext cx="7568089" cy="5114330"/>
          </a:xfrm>
          <a:prstGeom prst="roundRect">
            <a:avLst>
              <a:gd name="adj" fmla="val 184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591429" y="2454836"/>
            <a:ext cx="3776424" cy="3441621"/>
          </a:xfrm>
          <a:prstGeom prst="roundRect">
            <a:avLst>
              <a:gd name="adj" fmla="val 2748"/>
            </a:avLst>
          </a:prstGeom>
          <a:solidFill>
            <a:srgbClr val="404040"/>
          </a:solidFill>
          <a:ln/>
        </p:spPr>
      </p:sp>
      <p:sp>
        <p:nvSpPr>
          <p:cNvPr id="7" name="Text 4"/>
          <p:cNvSpPr/>
          <p:nvPr/>
        </p:nvSpPr>
        <p:spPr>
          <a:xfrm>
            <a:off x="816576" y="2679983"/>
            <a:ext cx="2988469" cy="703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PSNR (Peak Signal-to-Noise Ratio)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816576" y="3518659"/>
            <a:ext cx="2988469" cy="1800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Measures the fidelity of the compressed image compared to the original, with higher values indicating better quality.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367853" y="2454836"/>
            <a:ext cx="3776424" cy="3441621"/>
          </a:xfrm>
          <a:prstGeom prst="rect">
            <a:avLst/>
          </a:prstGeom>
          <a:solidFill>
            <a:srgbClr val="404040"/>
          </a:solidFill>
          <a:ln/>
        </p:spPr>
      </p:sp>
      <p:sp>
        <p:nvSpPr>
          <p:cNvPr id="10" name="Shape 7"/>
          <p:cNvSpPr/>
          <p:nvPr/>
        </p:nvSpPr>
        <p:spPr>
          <a:xfrm>
            <a:off x="4367853" y="2454836"/>
            <a:ext cx="30480" cy="3441621"/>
          </a:xfrm>
          <a:prstGeom prst="roundRect">
            <a:avLst>
              <a:gd name="adj" fmla="val 310260"/>
            </a:avLst>
          </a:prstGeom>
          <a:solidFill>
            <a:srgbClr val="595959"/>
          </a:solidFill>
          <a:ln/>
        </p:spPr>
      </p:sp>
      <p:sp>
        <p:nvSpPr>
          <p:cNvPr id="11" name="Text 8"/>
          <p:cNvSpPr/>
          <p:nvPr/>
        </p:nvSpPr>
        <p:spPr>
          <a:xfrm>
            <a:off x="4930661" y="2679983"/>
            <a:ext cx="2988469" cy="1055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SSIM (Structural Similarity Index Measure)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4930661" y="3870489"/>
            <a:ext cx="2988469" cy="1800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Evaluates perceived change in structural information, brightness, and contrast, often aligning better with human perception.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086508" y="3894242"/>
            <a:ext cx="562808" cy="562808"/>
          </a:xfrm>
          <a:prstGeom prst="roundRect">
            <a:avLst>
              <a:gd name="adj" fmla="val 16803"/>
            </a:avLst>
          </a:prstGeom>
          <a:solidFill>
            <a:srgbClr val="181616">
              <a:alpha val="95000"/>
            </a:srgbClr>
          </a:solidFill>
          <a:ln w="30480">
            <a:solidFill>
              <a:srgbClr val="595959"/>
            </a:solidFill>
            <a:prstDash val="solid"/>
          </a:ln>
        </p:spPr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7240" y="4034854"/>
            <a:ext cx="281345" cy="281345"/>
          </a:xfrm>
          <a:prstGeom prst="rect">
            <a:avLst/>
          </a:prstGeom>
        </p:spPr>
      </p:pic>
      <p:sp>
        <p:nvSpPr>
          <p:cNvPr id="15" name="Shape 11"/>
          <p:cNvSpPr/>
          <p:nvPr/>
        </p:nvSpPr>
        <p:spPr>
          <a:xfrm>
            <a:off x="591429" y="5896456"/>
            <a:ext cx="7552849" cy="1657469"/>
          </a:xfrm>
          <a:prstGeom prst="rect">
            <a:avLst/>
          </a:prstGeom>
          <a:solidFill>
            <a:srgbClr val="404040"/>
          </a:solidFill>
          <a:ln/>
        </p:spPr>
      </p:sp>
      <p:sp>
        <p:nvSpPr>
          <p:cNvPr id="16" name="Shape 12"/>
          <p:cNvSpPr/>
          <p:nvPr/>
        </p:nvSpPr>
        <p:spPr>
          <a:xfrm>
            <a:off x="591429" y="5896456"/>
            <a:ext cx="7552849" cy="30480"/>
          </a:xfrm>
          <a:prstGeom prst="roundRect">
            <a:avLst>
              <a:gd name="adj" fmla="val 310260"/>
            </a:avLst>
          </a:prstGeom>
          <a:solidFill>
            <a:srgbClr val="595959"/>
          </a:solidFill>
          <a:ln/>
        </p:spPr>
      </p:sp>
      <p:sp>
        <p:nvSpPr>
          <p:cNvPr id="17" name="Text 13"/>
          <p:cNvSpPr/>
          <p:nvPr/>
        </p:nvSpPr>
        <p:spPr>
          <a:xfrm>
            <a:off x="816576" y="6121603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BPP (Bits Per Pixel)</a:t>
            </a:r>
            <a:endParaRPr lang="en-US" sz="2200" dirty="0"/>
          </a:p>
        </p:txBody>
      </p:sp>
      <p:sp>
        <p:nvSpPr>
          <p:cNvPr id="18" name="Text 14"/>
          <p:cNvSpPr/>
          <p:nvPr/>
        </p:nvSpPr>
        <p:spPr>
          <a:xfrm>
            <a:off x="816576" y="6608450"/>
            <a:ext cx="6764893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Indicates the average number of bits used to represent each pixel, directly correlating with file size efficiency.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74157" y="560070"/>
            <a:ext cx="8395216" cy="509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Visual Comparison of Compressed Images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57" y="1374577"/>
            <a:ext cx="12881967" cy="629697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828</Words>
  <Application>Microsoft Office PowerPoint</Application>
  <PresentationFormat>Custom</PresentationFormat>
  <Paragraphs>120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Calibri</vt:lpstr>
      <vt:lpstr>Arial</vt:lpstr>
      <vt:lpstr>Funnel Sans</vt:lpstr>
      <vt:lpstr>Liter</vt:lpstr>
      <vt:lpstr>Mona Sans Semi Bold</vt:lpstr>
      <vt:lpstr>Times New Roman</vt:lpstr>
      <vt:lpstr>Quattrocento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Rofi</dc:creator>
  <cp:lastModifiedBy>rahaf ib</cp:lastModifiedBy>
  <cp:revision>12</cp:revision>
  <dcterms:created xsi:type="dcterms:W3CDTF">2026-01-18T21:42:57Z</dcterms:created>
  <dcterms:modified xsi:type="dcterms:W3CDTF">2026-01-19T08:55:37Z</dcterms:modified>
</cp:coreProperties>
</file>